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70" d="100"/>
          <a:sy n="170" d="100"/>
        </p:scale>
        <p:origin x="576" y="1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2012/10/25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2012/10/25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2012/10/25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2012/10/25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2012/10/25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2012/10/25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2012/10/25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/>
          <p:cNvGrpSpPr/>
          <p:nvPr/>
        </p:nvGrpSpPr>
        <p:grpSpPr>
          <a:xfrm>
            <a:off x="3231667" y="2067573"/>
            <a:ext cx="2682529" cy="2682000"/>
            <a:chOff x="4572000" y="3429000"/>
            <a:chExt cx="2682529" cy="2682000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034" t="7574" r="8148" b="8625"/>
            <a:stretch/>
          </p:blipFill>
          <p:spPr bwMode="auto">
            <a:xfrm>
              <a:off x="4572000" y="3429000"/>
              <a:ext cx="2682529" cy="268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5" name="正方形/長方形 4"/>
            <p:cNvSpPr/>
            <p:nvPr/>
          </p:nvSpPr>
          <p:spPr>
            <a:xfrm>
              <a:off x="4975380" y="3711028"/>
              <a:ext cx="1903085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200" dirty="0">
                  <a:solidFill>
                    <a:schemeClr val="bg1">
                      <a:lumMod val="95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天体</a:t>
              </a:r>
              <a:r>
                <a:rPr lang="zh-CN" altLang="en-US" sz="1200" dirty="0" smtClean="0">
                  <a:solidFill>
                    <a:schemeClr val="bg1">
                      <a:lumMod val="95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力学</a:t>
              </a:r>
              <a:r>
                <a:rPr lang="en-US" altLang="zh-CN" i="1" dirty="0" smtClean="0">
                  <a:solidFill>
                    <a:schemeClr val="bg1">
                      <a:lumMod val="95000"/>
                    </a:schemeClr>
                  </a:solidFill>
                  <a:latin typeface="Palatino Linotype" pitchFamily="18" charset="0"/>
                  <a:ea typeface="メイリオ" pitchFamily="50" charset="-128"/>
                  <a:cs typeface="Times New Roman" pitchFamily="18" charset="0"/>
                </a:rPr>
                <a:t>N</a:t>
              </a:r>
              <a:r>
                <a:rPr lang="zh-CN" altLang="en-US" sz="1200" dirty="0" smtClean="0">
                  <a:solidFill>
                    <a:schemeClr val="bg1">
                      <a:lumMod val="95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体力</a:t>
              </a:r>
              <a:r>
                <a:rPr lang="zh-CN" altLang="en-US" sz="1200" dirty="0">
                  <a:solidFill>
                    <a:schemeClr val="bg1">
                      <a:lumMod val="95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学</a:t>
              </a:r>
              <a:r>
                <a:rPr lang="zh-CN" altLang="en-US" sz="1200" dirty="0" smtClean="0">
                  <a:solidFill>
                    <a:schemeClr val="bg1">
                      <a:lumMod val="95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研究会</a:t>
              </a:r>
              <a:endParaRPr lang="en-US" altLang="zh-CN" sz="1200" dirty="0">
                <a:solidFill>
                  <a:schemeClr val="bg1">
                    <a:lumMod val="9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r>
                <a:rPr lang="en-US" altLang="ja-JP" sz="1200" dirty="0">
                  <a:solidFill>
                    <a:schemeClr val="bg1">
                      <a:lumMod val="95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</a:t>
              </a:r>
              <a:r>
                <a:rPr lang="en-US" altLang="ja-JP" sz="1200" dirty="0" smtClean="0">
                  <a:solidFill>
                    <a:schemeClr val="bg1">
                      <a:lumMod val="95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 </a:t>
              </a:r>
              <a:r>
                <a:rPr lang="ja-JP" altLang="en-US" sz="1050" dirty="0" smtClean="0">
                  <a:solidFill>
                    <a:schemeClr val="bg1">
                      <a:lumMod val="95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変分法</a:t>
              </a:r>
              <a:r>
                <a:rPr lang="ja-JP" altLang="en-US" sz="1050" dirty="0">
                  <a:solidFill>
                    <a:schemeClr val="bg1">
                      <a:lumMod val="95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と周期</a:t>
              </a:r>
              <a:r>
                <a:rPr lang="ja-JP" altLang="en-US" sz="1050" dirty="0" smtClean="0">
                  <a:solidFill>
                    <a:schemeClr val="bg1">
                      <a:lumMod val="95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解</a:t>
              </a:r>
              <a:endParaRPr lang="en-GB" sz="1050" dirty="0">
                <a:solidFill>
                  <a:schemeClr val="bg1">
                    <a:lumMod val="9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5011451" y="5551941"/>
              <a:ext cx="1871025" cy="4770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1200"/>
                </a:lnSpc>
              </a:pPr>
              <a:r>
                <a:rPr lang="ja-JP" altLang="en-US" sz="500" dirty="0" smtClean="0">
                  <a:solidFill>
                    <a:schemeClr val="bg1">
                      <a:lumMod val="95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大阪</a:t>
              </a:r>
              <a:r>
                <a:rPr lang="ja-JP" altLang="en-US" sz="500" dirty="0">
                  <a:solidFill>
                    <a:schemeClr val="bg1">
                      <a:lumMod val="95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大学基礎工学部国際棟</a:t>
              </a:r>
              <a:r>
                <a:rPr lang="en-US" altLang="ja-JP" sz="500" dirty="0">
                  <a:solidFill>
                    <a:schemeClr val="bg1">
                      <a:lumMod val="95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(Σ</a:t>
              </a:r>
              <a:r>
                <a:rPr lang="ja-JP" altLang="en-US" sz="500" dirty="0">
                  <a:solidFill>
                    <a:schemeClr val="bg1">
                      <a:lumMod val="95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ホール</a:t>
              </a:r>
              <a:r>
                <a:rPr lang="en-US" altLang="ja-JP" sz="500" dirty="0" smtClean="0">
                  <a:solidFill>
                    <a:schemeClr val="bg1">
                      <a:lumMod val="95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)</a:t>
              </a:r>
              <a:r>
                <a:rPr lang="ja-JP" altLang="en-US" sz="500" dirty="0" smtClean="0">
                  <a:solidFill>
                    <a:schemeClr val="bg1">
                      <a:lumMod val="95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　平成</a:t>
              </a:r>
              <a:r>
                <a:rPr lang="en-US" altLang="ja-JP" sz="500" dirty="0" smtClean="0">
                  <a:solidFill>
                    <a:schemeClr val="bg1">
                      <a:lumMod val="95000"/>
                    </a:schemeClr>
                  </a:solidFill>
                  <a:latin typeface="Century" pitchFamily="18" charset="0"/>
                  <a:ea typeface="メイリオ" pitchFamily="50" charset="-128"/>
                  <a:cs typeface="メイリオ" pitchFamily="50" charset="-128"/>
                </a:rPr>
                <a:t>23</a:t>
              </a:r>
              <a:r>
                <a:rPr lang="ja-JP" altLang="en-US" sz="500" dirty="0" smtClean="0">
                  <a:solidFill>
                    <a:schemeClr val="bg1">
                      <a:lumMod val="95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年</a:t>
              </a:r>
              <a:r>
                <a:rPr lang="en-US" altLang="ja-JP" sz="500" dirty="0" smtClean="0">
                  <a:solidFill>
                    <a:schemeClr val="bg1">
                      <a:lumMod val="95000"/>
                    </a:schemeClr>
                  </a:solidFill>
                  <a:latin typeface="Century" pitchFamily="18" charset="0"/>
                  <a:ea typeface="メイリオ" pitchFamily="50" charset="-128"/>
                  <a:cs typeface="メイリオ" pitchFamily="50" charset="-128"/>
                </a:rPr>
                <a:t>9</a:t>
              </a:r>
              <a:r>
                <a:rPr lang="ja-JP" altLang="en-US" sz="500" dirty="0" smtClean="0">
                  <a:solidFill>
                    <a:schemeClr val="bg1">
                      <a:lumMod val="95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月</a:t>
              </a:r>
              <a:r>
                <a:rPr lang="en-US" altLang="ja-JP" sz="500" dirty="0" smtClean="0">
                  <a:solidFill>
                    <a:schemeClr val="bg1">
                      <a:lumMod val="95000"/>
                    </a:schemeClr>
                  </a:solidFill>
                  <a:latin typeface="Century" pitchFamily="18" charset="0"/>
                  <a:ea typeface="メイリオ" pitchFamily="50" charset="-128"/>
                  <a:cs typeface="メイリオ" pitchFamily="50" charset="-128"/>
                </a:rPr>
                <a:t>1</a:t>
              </a:r>
              <a:r>
                <a:rPr lang="ja-JP" altLang="en-US" sz="500" dirty="0" smtClean="0">
                  <a:solidFill>
                    <a:schemeClr val="bg1">
                      <a:lumMod val="95000"/>
                    </a:schemeClr>
                  </a:solidFill>
                  <a:latin typeface="Century" pitchFamily="18" charset="0"/>
                  <a:ea typeface="メイリオ" pitchFamily="50" charset="-128"/>
                  <a:cs typeface="メイリオ" pitchFamily="50" charset="-128"/>
                </a:rPr>
                <a:t>・</a:t>
              </a:r>
              <a:r>
                <a:rPr lang="en-US" altLang="ja-JP" sz="500" dirty="0" smtClean="0">
                  <a:solidFill>
                    <a:schemeClr val="bg1">
                      <a:lumMod val="95000"/>
                    </a:schemeClr>
                  </a:solidFill>
                  <a:latin typeface="Century" pitchFamily="18" charset="0"/>
                  <a:ea typeface="メイリオ" pitchFamily="50" charset="-128"/>
                  <a:cs typeface="メイリオ" pitchFamily="50" charset="-128"/>
                </a:rPr>
                <a:t>2</a:t>
              </a:r>
              <a:r>
                <a:rPr lang="ja-JP" altLang="en-US" sz="500" dirty="0" smtClean="0">
                  <a:solidFill>
                    <a:schemeClr val="bg1">
                      <a:lumMod val="95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日</a:t>
              </a:r>
              <a:endParaRPr lang="en-US" altLang="ja-JP" sz="500" dirty="0" smtClean="0">
                <a:solidFill>
                  <a:schemeClr val="bg1">
                    <a:lumMod val="9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/>
              <a:r>
                <a:rPr lang="ja-JP" altLang="en-US" sz="700" dirty="0" smtClean="0">
                  <a:solidFill>
                    <a:schemeClr val="bg1">
                      <a:lumMod val="95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編集 柴山允瑠</a:t>
              </a:r>
              <a:r>
                <a:rPr lang="en-US" altLang="ja-JP" sz="700" dirty="0" smtClean="0">
                  <a:solidFill>
                    <a:schemeClr val="bg1">
                      <a:lumMod val="95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 </a:t>
              </a:r>
              <a:r>
                <a:rPr lang="ja-JP" altLang="en-US" sz="700" dirty="0" smtClean="0">
                  <a:solidFill>
                    <a:schemeClr val="bg1">
                      <a:lumMod val="95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関口</a:t>
              </a:r>
              <a:r>
                <a:rPr lang="ja-JP" altLang="en-US" sz="700" dirty="0">
                  <a:solidFill>
                    <a:schemeClr val="bg1">
                      <a:lumMod val="95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昌</a:t>
              </a:r>
              <a:r>
                <a:rPr lang="ja-JP" altLang="en-US" sz="700" dirty="0" smtClean="0">
                  <a:solidFill>
                    <a:schemeClr val="bg1">
                      <a:lumMod val="95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由 </a:t>
              </a:r>
              <a:r>
                <a:rPr lang="ja-JP" altLang="en-US" sz="700" dirty="0" smtClean="0">
                  <a:solidFill>
                    <a:schemeClr val="bg1">
                      <a:lumMod val="95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斎藤正也</a:t>
              </a:r>
            </a:p>
            <a:p>
              <a:pPr algn="ctr"/>
              <a:endParaRPr lang="en-US" altLang="ja-JP" sz="300" dirty="0" smtClean="0">
                <a:solidFill>
                  <a:schemeClr val="bg1">
                    <a:lumMod val="9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/>
              <a:r>
                <a:rPr lang="ja-JP" altLang="en-US" sz="500" dirty="0">
                  <a:solidFill>
                    <a:schemeClr val="bg1">
                      <a:lumMod val="95000"/>
                    </a:schemeClr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背景画像提供　山越富夫ペトロスキー</a:t>
              </a:r>
              <a:endParaRPr lang="en-GB" sz="500" dirty="0">
                <a:solidFill>
                  <a:schemeClr val="bg1">
                    <a:lumMod val="9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6194506" y="3909716"/>
              <a:ext cx="74116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000" i="1" dirty="0" smtClean="0">
                  <a:solidFill>
                    <a:schemeClr val="bg1">
                      <a:lumMod val="95000"/>
                    </a:schemeClr>
                  </a:solidFill>
                  <a:latin typeface="Century" pitchFamily="18" charset="0"/>
                  <a:ea typeface="メイリオ" pitchFamily="50" charset="-128"/>
                  <a:cs typeface="Times New Roman" pitchFamily="18" charset="0"/>
                </a:rPr>
                <a:t>2011</a:t>
              </a:r>
              <a:endParaRPr lang="en-GB" sz="2000" dirty="0">
                <a:latin typeface="Century" pitchFamily="18" charset="0"/>
              </a:endParaRPr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030103"/>
                </a:clrFrom>
                <a:clrTo>
                  <a:srgbClr val="030103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6672" y="4756998"/>
              <a:ext cx="367443" cy="1842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正方形/長方形 8"/>
            <p:cNvSpPr/>
            <p:nvPr/>
          </p:nvSpPr>
          <p:spPr>
            <a:xfrm>
              <a:off x="4607709" y="4287092"/>
              <a:ext cx="1165704" cy="2237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500"/>
                </a:lnSpc>
              </a:pPr>
              <a:r>
                <a:rPr lang="en-US" altLang="zh-CN" sz="1000" i="1" dirty="0" smtClean="0">
                  <a:solidFill>
                    <a:schemeClr val="bg1">
                      <a:lumMod val="95000"/>
                    </a:schemeClr>
                  </a:solidFill>
                  <a:latin typeface="Monotype Corsiva" pitchFamily="66" charset="0"/>
                  <a:ea typeface="メイリオ" pitchFamily="50" charset="-128"/>
                  <a:cs typeface="Times New Roman" pitchFamily="18" charset="0"/>
                </a:rPr>
                <a:t>43</a:t>
              </a:r>
              <a:r>
                <a:rPr lang="en-US" altLang="zh-CN" sz="1000" i="1" baseline="30000" dirty="0" smtClean="0">
                  <a:solidFill>
                    <a:schemeClr val="bg1">
                      <a:lumMod val="95000"/>
                    </a:schemeClr>
                  </a:solidFill>
                  <a:latin typeface="Monotype Corsiva" pitchFamily="66" charset="0"/>
                  <a:ea typeface="メイリオ" pitchFamily="50" charset="-128"/>
                  <a:cs typeface="Times New Roman" pitchFamily="18" charset="0"/>
                </a:rPr>
                <a:t>rd</a:t>
              </a:r>
              <a:r>
                <a:rPr lang="en-US" altLang="zh-CN" sz="500" i="1" dirty="0" smtClean="0">
                  <a:solidFill>
                    <a:schemeClr val="bg1">
                      <a:lumMod val="95000"/>
                    </a:schemeClr>
                  </a:solidFill>
                  <a:latin typeface="Monotype Corsiva" pitchFamily="66" charset="0"/>
                  <a:ea typeface="メイリオ" pitchFamily="50" charset="-128"/>
                  <a:cs typeface="Times New Roman" pitchFamily="18" charset="0"/>
                </a:rPr>
                <a:t> Symposium on Celestial Mechanics</a:t>
              </a:r>
            </a:p>
            <a:p>
              <a:pPr algn="ctr">
                <a:lnSpc>
                  <a:spcPts val="500"/>
                </a:lnSpc>
              </a:pPr>
              <a:r>
                <a:rPr lang="en-US" sz="500" i="1" dirty="0" smtClean="0">
                  <a:solidFill>
                    <a:schemeClr val="bg1">
                      <a:lumMod val="95000"/>
                    </a:schemeClr>
                  </a:solidFill>
                  <a:latin typeface="Monotype Corsiva" pitchFamily="66" charset="0"/>
                  <a:ea typeface="メイリオ" pitchFamily="50" charset="-128"/>
                  <a:cs typeface="Times New Roman" pitchFamily="18" charset="0"/>
                </a:rPr>
                <a:t>1-2 September 2011, Osaka </a:t>
              </a:r>
              <a:r>
                <a:rPr lang="en-US" sz="500" i="1" dirty="0" err="1" smtClean="0">
                  <a:solidFill>
                    <a:schemeClr val="bg1">
                      <a:lumMod val="95000"/>
                    </a:schemeClr>
                  </a:solidFill>
                  <a:latin typeface="Monotype Corsiva" pitchFamily="66" charset="0"/>
                  <a:ea typeface="メイリオ" pitchFamily="50" charset="-128"/>
                  <a:cs typeface="Times New Roman" pitchFamily="18" charset="0"/>
                </a:rPr>
                <a:t>Univ</a:t>
              </a:r>
              <a:r>
                <a:rPr lang="en-US" sz="500" i="1" dirty="0" smtClean="0">
                  <a:solidFill>
                    <a:schemeClr val="bg1">
                      <a:lumMod val="95000"/>
                    </a:schemeClr>
                  </a:solidFill>
                  <a:latin typeface="Monotype Corsiva" pitchFamily="66" charset="0"/>
                  <a:ea typeface="メイリオ" pitchFamily="50" charset="-128"/>
                  <a:cs typeface="Times New Roman" pitchFamily="18" charset="0"/>
                </a:rPr>
                <a:t>, Japan</a:t>
              </a:r>
              <a:endParaRPr lang="en-GB" sz="500" dirty="0">
                <a:latin typeface="Monotype Corsiva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428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34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saitohm</dc:creator>
  <cp:lastModifiedBy>saitohm</cp:lastModifiedBy>
  <cp:revision>24</cp:revision>
  <dcterms:created xsi:type="dcterms:W3CDTF">2012-10-25T01:35:29Z</dcterms:created>
  <dcterms:modified xsi:type="dcterms:W3CDTF">2012-10-25T10:29:51Z</dcterms:modified>
</cp:coreProperties>
</file>