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4"/>
  </p:notesMasterIdLst>
  <p:sldIdLst>
    <p:sldId id="256" r:id="rId2"/>
    <p:sldId id="347" r:id="rId3"/>
    <p:sldId id="426" r:id="rId4"/>
    <p:sldId id="417" r:id="rId5"/>
    <p:sldId id="390" r:id="rId6"/>
    <p:sldId id="403" r:id="rId7"/>
    <p:sldId id="418" r:id="rId8"/>
    <p:sldId id="419" r:id="rId9"/>
    <p:sldId id="348" r:id="rId10"/>
    <p:sldId id="350" r:id="rId11"/>
    <p:sldId id="421" r:id="rId12"/>
    <p:sldId id="420" r:id="rId13"/>
    <p:sldId id="393" r:id="rId14"/>
    <p:sldId id="316" r:id="rId15"/>
    <p:sldId id="357" r:id="rId16"/>
    <p:sldId id="392" r:id="rId17"/>
    <p:sldId id="359" r:id="rId18"/>
    <p:sldId id="402" r:id="rId19"/>
    <p:sldId id="360" r:id="rId20"/>
    <p:sldId id="372" r:id="rId21"/>
    <p:sldId id="422" r:id="rId22"/>
    <p:sldId id="394" r:id="rId23"/>
    <p:sldId id="404" r:id="rId24"/>
    <p:sldId id="385" r:id="rId25"/>
    <p:sldId id="374" r:id="rId26"/>
    <p:sldId id="358" r:id="rId27"/>
    <p:sldId id="375" r:id="rId28"/>
    <p:sldId id="377" r:id="rId29"/>
    <p:sldId id="376" r:id="rId30"/>
    <p:sldId id="307" r:id="rId31"/>
    <p:sldId id="351" r:id="rId32"/>
    <p:sldId id="308" r:id="rId33"/>
    <p:sldId id="333" r:id="rId34"/>
    <p:sldId id="414" r:id="rId35"/>
    <p:sldId id="423" r:id="rId36"/>
    <p:sldId id="399" r:id="rId37"/>
    <p:sldId id="427" r:id="rId38"/>
    <p:sldId id="410" r:id="rId39"/>
    <p:sldId id="424" r:id="rId40"/>
    <p:sldId id="425" r:id="rId41"/>
    <p:sldId id="430" r:id="rId42"/>
    <p:sldId id="429" r:id="rId43"/>
    <p:sldId id="398" r:id="rId44"/>
    <p:sldId id="428" r:id="rId45"/>
    <p:sldId id="401" r:id="rId46"/>
    <p:sldId id="311" r:id="rId47"/>
    <p:sldId id="309" r:id="rId48"/>
    <p:sldId id="257" r:id="rId49"/>
    <p:sldId id="277" r:id="rId50"/>
    <p:sldId id="387" r:id="rId51"/>
    <p:sldId id="388" r:id="rId52"/>
    <p:sldId id="355" r:id="rId53"/>
    <p:sldId id="386" r:id="rId54"/>
    <p:sldId id="361" r:id="rId55"/>
    <p:sldId id="362" r:id="rId56"/>
    <p:sldId id="302" r:id="rId57"/>
    <p:sldId id="391" r:id="rId58"/>
    <p:sldId id="381" r:id="rId59"/>
    <p:sldId id="369" r:id="rId60"/>
    <p:sldId id="383" r:id="rId61"/>
    <p:sldId id="352" r:id="rId62"/>
    <p:sldId id="286" r:id="rId63"/>
    <p:sldId id="368" r:id="rId64"/>
    <p:sldId id="380" r:id="rId65"/>
    <p:sldId id="364" r:id="rId66"/>
    <p:sldId id="365" r:id="rId67"/>
    <p:sldId id="405" r:id="rId68"/>
    <p:sldId id="406" r:id="rId69"/>
    <p:sldId id="407" r:id="rId70"/>
    <p:sldId id="408" r:id="rId71"/>
    <p:sldId id="409" r:id="rId72"/>
    <p:sldId id="353" r:id="rId7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6E0C18"/>
    <a:srgbClr val="E87E0A"/>
    <a:srgbClr val="E55A0D"/>
    <a:srgbClr val="FF2121"/>
    <a:srgbClr val="FF6565"/>
    <a:srgbClr val="FFFF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150" autoAdjust="0"/>
  </p:normalViewPr>
  <p:slideViewPr>
    <p:cSldViewPr>
      <p:cViewPr varScale="1">
        <p:scale>
          <a:sx n="73" d="100"/>
          <a:sy n="73" d="100"/>
        </p:scale>
        <p:origin x="-12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EDB80-7D9C-40B2-BCC2-6E767D149479}" type="datetimeFigureOut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B7148-4306-4937-8C50-9787F7B45B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8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7148-4306-4937-8C50-9787F7B45BAF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7148-4306-4937-8C50-9787F7B45BAF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7148-4306-4937-8C50-9787F7B45BAF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7148-4306-4937-8C50-9787F7B45BAF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7148-4306-4937-8C50-9787F7B45BAF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7148-4306-4937-8C50-9787F7B45BAF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7148-4306-4937-8C50-9787F7B45BAF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7148-4306-4937-8C50-9787F7B45BAF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7148-4306-4937-8C50-9787F7B45BAF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7148-4306-4937-8C50-9787F7B45BAF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7148-4306-4937-8C50-9787F7B45BAF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7148-4306-4937-8C50-9787F7B45BAF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932-D56D-44EA-8233-934772993128}" type="datetime1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2010</a:t>
            </a:r>
            <a:r>
              <a:rPr kumimoji="1" lang="zh-CN" altLang="en-US" smtClean="0"/>
              <a:t>年</a:t>
            </a:r>
            <a:r>
              <a:rPr kumimoji="1" lang="en-US" altLang="zh-CN" smtClean="0"/>
              <a:t>3</a:t>
            </a:r>
            <a:r>
              <a:rPr kumimoji="1" lang="zh-CN" altLang="en-US" smtClean="0"/>
              <a:t>月日本天文学会</a:t>
            </a:r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3FEF-A436-4C4A-9402-A11594F7839B}" type="datetime1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2010</a:t>
            </a:r>
            <a:r>
              <a:rPr kumimoji="1" lang="zh-CN" altLang="en-US" smtClean="0"/>
              <a:t>年</a:t>
            </a:r>
            <a:r>
              <a:rPr kumimoji="1" lang="en-US" altLang="zh-CN" smtClean="0"/>
              <a:t>3</a:t>
            </a:r>
            <a:r>
              <a:rPr kumimoji="1" lang="zh-CN" altLang="en-US" smtClean="0"/>
              <a:t>月日本天文学会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3CA3-98D7-4191-82F3-B83B1C148E2F}" type="datetime1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2010</a:t>
            </a:r>
            <a:r>
              <a:rPr kumimoji="1" lang="zh-CN" altLang="en-US" smtClean="0"/>
              <a:t>年</a:t>
            </a:r>
            <a:r>
              <a:rPr kumimoji="1" lang="en-US" altLang="zh-CN" smtClean="0"/>
              <a:t>3</a:t>
            </a:r>
            <a:r>
              <a:rPr kumimoji="1" lang="zh-CN" altLang="en-US" smtClean="0"/>
              <a:t>月日本天文学会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D28EF-BBDF-49EF-A8CE-DEDECD054B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316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6971-C50D-4542-9012-EBD1FB4D3CEC}" type="datetime1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2010</a:t>
            </a:r>
            <a:r>
              <a:rPr kumimoji="1" lang="zh-CN" altLang="en-US" smtClean="0"/>
              <a:t>年</a:t>
            </a:r>
            <a:r>
              <a:rPr kumimoji="1" lang="en-US" altLang="zh-CN" smtClean="0"/>
              <a:t>3</a:t>
            </a:r>
            <a:r>
              <a:rPr kumimoji="1" lang="zh-CN" altLang="en-US" smtClean="0"/>
              <a:t>月日本天文学会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1693-ABE8-4596-A4AE-2DBC1EF63F60}" type="datetime1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2010</a:t>
            </a:r>
            <a:r>
              <a:rPr kumimoji="1" lang="zh-CN" altLang="en-US" smtClean="0"/>
              <a:t>年</a:t>
            </a:r>
            <a:r>
              <a:rPr kumimoji="1" lang="en-US" altLang="zh-CN" smtClean="0"/>
              <a:t>3</a:t>
            </a:r>
            <a:r>
              <a:rPr kumimoji="1" lang="zh-CN" altLang="en-US" smtClean="0"/>
              <a:t>月日本天文学会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496-FDE7-470A-9EA4-D40D765815A3}" type="datetime1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2010</a:t>
            </a:r>
            <a:r>
              <a:rPr kumimoji="1" lang="zh-CN" altLang="en-US" smtClean="0"/>
              <a:t>年</a:t>
            </a:r>
            <a:r>
              <a:rPr kumimoji="1" lang="en-US" altLang="zh-CN" smtClean="0"/>
              <a:t>3</a:t>
            </a:r>
            <a:r>
              <a:rPr kumimoji="1" lang="zh-CN" altLang="en-US" smtClean="0"/>
              <a:t>月日本天文学会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6EA-CA72-4A44-AAE2-9959FBDB64BB}" type="datetime1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2010</a:t>
            </a:r>
            <a:r>
              <a:rPr kumimoji="1" lang="zh-CN" altLang="en-US" smtClean="0"/>
              <a:t>年</a:t>
            </a:r>
            <a:r>
              <a:rPr kumimoji="1" lang="en-US" altLang="zh-CN" smtClean="0"/>
              <a:t>3</a:t>
            </a:r>
            <a:r>
              <a:rPr kumimoji="1" lang="zh-CN" altLang="en-US" smtClean="0"/>
              <a:t>月日本天文学会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2787-A31B-488C-B490-4A17AD5B11F6}" type="datetime1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2010</a:t>
            </a:r>
            <a:r>
              <a:rPr kumimoji="1" lang="zh-CN" altLang="en-US" smtClean="0"/>
              <a:t>年</a:t>
            </a:r>
            <a:r>
              <a:rPr kumimoji="1" lang="en-US" altLang="zh-CN" smtClean="0"/>
              <a:t>3</a:t>
            </a:r>
            <a:r>
              <a:rPr kumimoji="1" lang="zh-CN" altLang="en-US" smtClean="0"/>
              <a:t>月日本天文学会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59DF-E53C-4933-96B5-59FC57827F92}" type="datetime1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2010</a:t>
            </a:r>
            <a:r>
              <a:rPr kumimoji="1" lang="zh-CN" altLang="en-US" smtClean="0"/>
              <a:t>年</a:t>
            </a:r>
            <a:r>
              <a:rPr kumimoji="1" lang="en-US" altLang="zh-CN" smtClean="0"/>
              <a:t>3</a:t>
            </a:r>
            <a:r>
              <a:rPr kumimoji="1" lang="zh-CN" altLang="en-US" smtClean="0"/>
              <a:t>月日本天文学会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4CFF-6194-4B7F-B88B-2CFBF68EE717}" type="datetime1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2010</a:t>
            </a:r>
            <a:r>
              <a:rPr kumimoji="1" lang="zh-CN" altLang="en-US" smtClean="0"/>
              <a:t>年</a:t>
            </a:r>
            <a:r>
              <a:rPr kumimoji="1" lang="en-US" altLang="zh-CN" smtClean="0"/>
              <a:t>3</a:t>
            </a:r>
            <a:r>
              <a:rPr kumimoji="1" lang="zh-CN" altLang="en-US" smtClean="0"/>
              <a:t>月日本天文学会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480F-2811-49B1-8557-2DBB243D0454}" type="datetime1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2010</a:t>
            </a:r>
            <a:r>
              <a:rPr kumimoji="1" lang="zh-CN" altLang="en-US" smtClean="0"/>
              <a:t>年</a:t>
            </a:r>
            <a:r>
              <a:rPr kumimoji="1" lang="en-US" altLang="zh-CN" smtClean="0"/>
              <a:t>3</a:t>
            </a:r>
            <a:r>
              <a:rPr kumimoji="1" lang="zh-CN" altLang="en-US" smtClean="0"/>
              <a:t>月日本天文学会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C47C20-7EB7-4793-A54C-081DD1A6CBF4}" type="datetime1">
              <a:rPr kumimoji="1" lang="ja-JP" altLang="en-US" smtClean="0"/>
              <a:pPr/>
              <a:t>2012/12/12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kumimoji="1" lang="en-US" altLang="zh-CN" smtClean="0"/>
              <a:t>2010</a:t>
            </a:r>
            <a:r>
              <a:rPr kumimoji="1" lang="zh-CN" altLang="en-US" smtClean="0"/>
              <a:t>年</a:t>
            </a:r>
            <a:r>
              <a:rPr kumimoji="1" lang="en-US" altLang="zh-CN" smtClean="0"/>
              <a:t>3</a:t>
            </a:r>
            <a:r>
              <a:rPr kumimoji="1" lang="zh-CN" altLang="en-US" smtClean="0"/>
              <a:t>月日本天文学会</a:t>
            </a:r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1"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2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3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88512" y="1268760"/>
            <a:ext cx="9262646" cy="1872208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ja-JP" sz="1800" b="0" cap="none" dirty="0" smtClean="0">
                <a:ln>
                  <a:noFill/>
                </a:ln>
                <a:solidFill>
                  <a:prstClr val="white"/>
                </a:solidFill>
                <a:effectLst/>
                <a:cs typeface="+mn-cs"/>
              </a:rPr>
              <a:t/>
            </a:r>
            <a:br>
              <a:rPr lang="en-US" altLang="ja-JP" sz="1800" b="0" cap="none" dirty="0" smtClean="0">
                <a:ln>
                  <a:noFill/>
                </a:ln>
                <a:solidFill>
                  <a:prstClr val="white"/>
                </a:solidFill>
                <a:effectLst/>
                <a:cs typeface="+mn-cs"/>
              </a:rPr>
            </a:br>
            <a:r>
              <a:rPr lang="en-US" altLang="ja-JP" sz="1800" b="0" cap="none" dirty="0" smtClean="0">
                <a:ln>
                  <a:noFill/>
                </a:ln>
                <a:solidFill>
                  <a:prstClr val="white"/>
                </a:solidFill>
                <a:effectLst/>
                <a:cs typeface="+mn-cs"/>
              </a:rPr>
              <a:t/>
            </a:r>
            <a:br>
              <a:rPr lang="en-US" altLang="ja-JP" sz="1800" b="0" cap="none" dirty="0" smtClean="0">
                <a:ln>
                  <a:noFill/>
                </a:ln>
                <a:solidFill>
                  <a:prstClr val="white"/>
                </a:solidFill>
                <a:effectLst/>
                <a:cs typeface="+mn-cs"/>
              </a:rPr>
            </a:br>
            <a:r>
              <a:rPr lang="en-US" altLang="ja-JP" sz="28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QSO</a:t>
            </a:r>
            <a:r>
              <a:rPr lang="ja-JP" altLang="en-US" sz="28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重力レンズ多重像のフラックス異常問題に対する</a:t>
            </a:r>
            <a:r>
              <a:rPr lang="en-US" altLang="ja-JP" sz="28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/>
            </a:r>
            <a:br>
              <a:rPr lang="en-US" altLang="ja-JP" sz="28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</a:br>
            <a:r>
              <a:rPr lang="ja-JP" altLang="en-US" sz="280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視線方向</a:t>
            </a:r>
            <a:r>
              <a:rPr lang="ja-JP" altLang="en-US" sz="28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のダークハローの影響について</a:t>
            </a:r>
            <a:endParaRPr kumimoji="1" lang="ja-JP" altLang="en-US" sz="28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192688" cy="936104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ja-JP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en-US" altLang="ja-JP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Kaiki</a:t>
            </a:r>
            <a:r>
              <a:rPr lang="en-US" altLang="ja-JP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Taro Inoue (KINDAI)</a:t>
            </a:r>
          </a:p>
          <a:p>
            <a:pPr algn="ctr"/>
            <a:r>
              <a:rPr lang="en-US" altLang="ja-JP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Ryuichi</a:t>
            </a:r>
            <a:r>
              <a:rPr lang="en-US" altLang="ja-JP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altLang="ja-JP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Takahashi (</a:t>
            </a:r>
            <a:r>
              <a:rPr lang="en-US" altLang="ja-JP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Hirosaki</a:t>
            </a:r>
            <a:r>
              <a:rPr lang="en-US" altLang="ja-JP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U.)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467544" y="4725144"/>
            <a:ext cx="8812088" cy="1229221"/>
          </a:xfrm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r</a:t>
            </a:r>
            <a:r>
              <a:rPr lang="en-US" altLang="zh-CN" sz="2400" dirty="0" smtClean="0">
                <a:solidFill>
                  <a:schemeClr val="tx1"/>
                </a:solidFill>
              </a:rPr>
              <a:t>efs: Inoue &amp; Takahashi 2012, MNRAS, 426, 2978 </a:t>
            </a: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　</a:t>
            </a:r>
            <a:r>
              <a:rPr lang="en-US" altLang="ja-JP" sz="2400" dirty="0" smtClean="0">
                <a:solidFill>
                  <a:schemeClr val="tx1"/>
                </a:solidFill>
              </a:rPr>
              <a:t>Takahashi &amp; Inoue 2012, in preparation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endParaRPr lang="en-US" altLang="zh-CN" sz="1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1" y="6849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251520" y="116632"/>
            <a:ext cx="720725" cy="936625"/>
            <a:chOff x="158" y="119"/>
            <a:chExt cx="454" cy="590"/>
          </a:xfrm>
        </p:grpSpPr>
        <p:pic>
          <p:nvPicPr>
            <p:cNvPr id="8" name="Picture 14" descr="kindai-mark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119"/>
              <a:ext cx="454" cy="590"/>
            </a:xfrm>
            <a:prstGeom prst="rect">
              <a:avLst/>
            </a:prstGeom>
            <a:noFill/>
          </p:spPr>
        </p:pic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158" y="119"/>
              <a:ext cx="454" cy="590"/>
            </a:xfrm>
            <a:prstGeom prst="roundRect">
              <a:avLst>
                <a:gd name="adj" fmla="val 16667"/>
              </a:avLst>
            </a:prstGeom>
            <a:noFill/>
            <a:ln w="1587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40535"/>
            <a:ext cx="720724" cy="912721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5002484" y="6165304"/>
            <a:ext cx="252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カテゴリ　</a:t>
            </a:r>
            <a:r>
              <a:rPr kumimoji="1" lang="en-US" altLang="ja-JP" sz="2400" b="1" dirty="0" smtClean="0"/>
              <a:t>XT4B 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マイル 2"/>
          <p:cNvSpPr/>
          <p:nvPr/>
        </p:nvSpPr>
        <p:spPr>
          <a:xfrm>
            <a:off x="7668344" y="3472390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星 5 3"/>
          <p:cNvSpPr/>
          <p:nvPr/>
        </p:nvSpPr>
        <p:spPr>
          <a:xfrm>
            <a:off x="611560" y="3284984"/>
            <a:ext cx="648072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1043608" y="2492896"/>
            <a:ext cx="3096344" cy="1080120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3" idx="1"/>
          </p:cNvCxnSpPr>
          <p:nvPr/>
        </p:nvCxnSpPr>
        <p:spPr>
          <a:xfrm>
            <a:off x="4139952" y="2492896"/>
            <a:ext cx="3612755" cy="106385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043608" y="3585411"/>
            <a:ext cx="3096344" cy="1139733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4139952" y="3760422"/>
            <a:ext cx="3612755" cy="964722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3274948" y="1844824"/>
            <a:ext cx="1728192" cy="36004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935596" y="1556792"/>
            <a:ext cx="3203448" cy="936104"/>
          </a:xfrm>
          <a:prstGeom prst="line">
            <a:avLst/>
          </a:prstGeom>
          <a:ln>
            <a:solidFill>
              <a:srgbClr val="FFFF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936504" y="4725144"/>
            <a:ext cx="3203448" cy="864096"/>
          </a:xfrm>
          <a:prstGeom prst="line">
            <a:avLst/>
          </a:prstGeom>
          <a:ln>
            <a:solidFill>
              <a:srgbClr val="FFFF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星 5 27"/>
          <p:cNvSpPr/>
          <p:nvPr/>
        </p:nvSpPr>
        <p:spPr>
          <a:xfrm>
            <a:off x="611560" y="1268760"/>
            <a:ext cx="648072" cy="576064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CC"/>
              </a:solidFill>
            </a:endParaRPr>
          </a:p>
        </p:txBody>
      </p:sp>
      <p:sp>
        <p:nvSpPr>
          <p:cNvPr id="30" name="星 5 29"/>
          <p:cNvSpPr/>
          <p:nvPr/>
        </p:nvSpPr>
        <p:spPr>
          <a:xfrm>
            <a:off x="680882" y="5165921"/>
            <a:ext cx="648072" cy="576064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CC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1902" y="2577098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QSO</a:t>
            </a:r>
            <a:endParaRPr kumimoji="1" lang="ja-JP" altLang="en-US" sz="4000" dirty="0"/>
          </a:p>
        </p:txBody>
      </p:sp>
      <p:sp>
        <p:nvSpPr>
          <p:cNvPr id="5" name="円/楕円 4"/>
          <p:cNvSpPr/>
          <p:nvPr/>
        </p:nvSpPr>
        <p:spPr>
          <a:xfrm>
            <a:off x="3924656" y="236107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520043" y="280880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451947" y="2567679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052167" y="304749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473089" y="449630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924656" y="395124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437903" y="450949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068672" y="4949897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835696" y="3104964"/>
            <a:ext cx="334160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2024352" y="2492896"/>
            <a:ext cx="334160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708009" y="3032956"/>
            <a:ext cx="334160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1835696" y="3861048"/>
            <a:ext cx="334160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2537320" y="4293096"/>
            <a:ext cx="334160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5406076" y="2795462"/>
            <a:ext cx="334160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6363414" y="3047490"/>
            <a:ext cx="334160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539767" y="4048454"/>
            <a:ext cx="334160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6196334" y="3556753"/>
            <a:ext cx="334160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257757" y="3500205"/>
            <a:ext cx="334160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6530494" y="3990755"/>
            <a:ext cx="334160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411130" y="1016766"/>
            <a:ext cx="4943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ja-JP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ine-of-sight halos</a:t>
            </a:r>
            <a:endParaRPr kumimoji="1" lang="ja-JP" alt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347864" y="3155502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g</a:t>
            </a:r>
            <a:r>
              <a:rPr lang="en-US" altLang="ja-JP" sz="4000" dirty="0" smtClean="0"/>
              <a:t>alaxy</a:t>
            </a:r>
            <a:endParaRPr kumimoji="1" lang="ja-JP" altLang="en-US" sz="4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16016" y="5157192"/>
            <a:ext cx="223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halos</a:t>
            </a:r>
            <a:endParaRPr kumimoji="1" lang="ja-JP" altLang="en-US" sz="40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6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404664"/>
            <a:ext cx="4209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先行研究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Metcalf</a:t>
            </a:r>
            <a:r>
              <a:rPr kumimoji="1" lang="en-US" altLang="ja-JP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2005 </a:t>
            </a:r>
            <a:endParaRPr kumimoji="1" lang="ja-JP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6481" y="1052736"/>
            <a:ext cx="6753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Line-of-sight halos 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 </a:t>
            </a:r>
            <a:r>
              <a:rPr lang="en-US" altLang="ja-JP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 anomaly 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を説明可能　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772816"/>
            <a:ext cx="327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Ray-tracing simulation 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49896" y="3105835"/>
            <a:ext cx="8262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err="1" smtClean="0"/>
              <a:t>Sheth-Tormen</a:t>
            </a:r>
            <a:r>
              <a:rPr lang="en-US" altLang="ja-JP" sz="2400" dirty="0" smtClean="0"/>
              <a:t> (2002) mass function</a:t>
            </a:r>
            <a:r>
              <a:rPr lang="ja-JP" altLang="en-US" sz="2400" dirty="0" smtClean="0"/>
              <a:t> </a:t>
            </a:r>
            <a:r>
              <a:rPr lang="ja-JP" altLang="en-US" sz="2400" dirty="0"/>
              <a:t>でランダム分布</a:t>
            </a:r>
            <a:r>
              <a:rPr lang="en-US" altLang="ja-JP" sz="2400" dirty="0"/>
              <a:t> </a:t>
            </a:r>
            <a:endParaRPr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1640" y="3615407"/>
            <a:ext cx="5341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NFW halo model with M&lt;10^10 </a:t>
            </a:r>
            <a:r>
              <a:rPr lang="en-US" altLang="ja-JP" sz="2400" dirty="0" err="1" smtClean="0"/>
              <a:t>Msun</a:t>
            </a:r>
            <a:r>
              <a:rPr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246327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of sight halos 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6494" y="4581128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像</a:t>
            </a:r>
            <a:r>
              <a:rPr lang="ja-JP" altLang="en-US" sz="2400" dirty="0" smtClean="0"/>
              <a:t>の位置のずれの影響も議論　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2898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404664"/>
            <a:ext cx="3641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先行研究</a:t>
            </a:r>
            <a:r>
              <a:rPr kumimoji="1" lang="en-US" altLang="ja-JP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en-US" altLang="ja-JP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Xu</a:t>
            </a:r>
            <a:r>
              <a:rPr kumimoji="1" lang="en-US" altLang="ja-JP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+ 2012 </a:t>
            </a:r>
            <a:endParaRPr kumimoji="1" lang="ja-JP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6481" y="1052736"/>
            <a:ext cx="6885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Line-of-sight halos 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 </a:t>
            </a:r>
            <a:r>
              <a:rPr lang="en-US" altLang="ja-JP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halos 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と同程度に効く　</a:t>
            </a:r>
            <a:endParaRPr kumimoji="1"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0361" y="2996952"/>
            <a:ext cx="8599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・</a:t>
            </a:r>
            <a:r>
              <a:rPr lang="en-US" altLang="ja-JP" sz="2400" dirty="0" smtClean="0"/>
              <a:t>Millennium simulation II  (</a:t>
            </a:r>
            <a:r>
              <a:rPr lang="en-US" altLang="ja-JP" sz="2400" dirty="0" err="1" smtClean="0"/>
              <a:t>Boylan-Kolchin</a:t>
            </a:r>
            <a:r>
              <a:rPr lang="en-US" altLang="ja-JP" sz="2400" dirty="0" smtClean="0"/>
              <a:t>+ 2009) </a:t>
            </a:r>
            <a:r>
              <a:rPr lang="ja-JP" altLang="en-US" sz="2400" dirty="0" smtClean="0"/>
              <a:t>の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 </a:t>
            </a:r>
            <a:r>
              <a:rPr lang="en-US" altLang="ja-JP" sz="2400" dirty="0" smtClean="0"/>
              <a:t>halo catalogue   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    </a:t>
            </a:r>
            <a:r>
              <a:rPr lang="ja-JP" altLang="en-US" sz="2400" dirty="0" smtClean="0"/>
              <a:t>・</a:t>
            </a:r>
            <a:r>
              <a:rPr lang="en-US" altLang="ja-JP" sz="2400" dirty="0" err="1" smtClean="0"/>
              <a:t>Sheth-Tormen</a:t>
            </a:r>
            <a:r>
              <a:rPr lang="en-US" altLang="ja-JP" sz="2400" dirty="0" smtClean="0"/>
              <a:t> (2002) mass function</a:t>
            </a:r>
            <a:r>
              <a:rPr lang="ja-JP" altLang="en-US" sz="2400" dirty="0" smtClean="0"/>
              <a:t> でランダム分布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 </a:t>
            </a:r>
            <a:endParaRPr lang="en-US" altLang="ja-JP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772816"/>
            <a:ext cx="327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Ray-tracing simulation 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9672" y="4725144"/>
            <a:ext cx="572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NFW, SIS  halo model with M&gt;10^6 </a:t>
            </a:r>
            <a:r>
              <a:rPr kumimoji="1"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Msun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583859" y="5301208"/>
                <a:ext cx="23383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=0.6,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=2 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859" y="5301208"/>
                <a:ext cx="2338332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3888115" y="533314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の場合ののみ　</a:t>
            </a:r>
            <a:endParaRPr kumimoji="1" lang="ja-JP" altLang="en-US" sz="2000" dirty="0"/>
          </a:p>
        </p:txBody>
      </p:sp>
      <p:sp>
        <p:nvSpPr>
          <p:cNvPr id="13" name="左大かっこ 12"/>
          <p:cNvSpPr/>
          <p:nvPr/>
        </p:nvSpPr>
        <p:spPr>
          <a:xfrm>
            <a:off x="1331640" y="3090663"/>
            <a:ext cx="73152" cy="1106617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246327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of sight halos 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8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7357374" cy="6667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6 MIR quadruple lenses  </a:t>
            </a:r>
            <a:endParaRPr kumimoji="1" lang="ja-JP" altLang="en-US" dirty="0"/>
          </a:p>
        </p:txBody>
      </p:sp>
      <p:pic>
        <p:nvPicPr>
          <p:cNvPr id="70659" name="Picture 3" descr="C:\Users\井上開~1\AppData\Local\Temp\VMwareDnD\942efb2f\スクリーンショット（2012-07-14 21.56.30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91" y="1207531"/>
            <a:ext cx="9158553" cy="51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344763" y="260648"/>
            <a:ext cx="8229600" cy="771540"/>
          </a:xfrm>
        </p:spPr>
        <p:txBody>
          <a:bodyPr/>
          <a:lstStyle/>
          <a:p>
            <a:pPr algn="ctr"/>
            <a:r>
              <a:rPr lang="en-US" altLang="ja-JP" dirty="0" smtClean="0"/>
              <a:t>Our work 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251520" y="1124744"/>
            <a:ext cx="8416086" cy="60939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Semi-</a:t>
            </a:r>
            <a:r>
              <a:rPr lang="en-US" altLang="ja-JP" sz="3000" dirty="0" err="1" smtClean="0">
                <a:solidFill>
                  <a:prstClr val="white"/>
                </a:solidFill>
              </a:rPr>
              <a:t>analyitic</a:t>
            </a:r>
            <a:r>
              <a:rPr lang="en-US" altLang="ja-JP" sz="3000" dirty="0" smtClean="0">
                <a:solidFill>
                  <a:prstClr val="white"/>
                </a:solidFill>
              </a:rPr>
              <a:t> estimate based on VERY high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 smtClean="0">
                <a:solidFill>
                  <a:prstClr val="white"/>
                </a:solidFill>
              </a:rPr>
              <a:t>      resolution N-body  simulation </a:t>
            </a:r>
            <a:r>
              <a:rPr lang="en-US" altLang="ja-JP" sz="3000" dirty="0" smtClean="0">
                <a:solidFill>
                  <a:srgbClr val="FFFF00"/>
                </a:solidFill>
              </a:rPr>
              <a:t>fully incorporating 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>
                <a:solidFill>
                  <a:srgbClr val="FFFF00"/>
                </a:solidFill>
              </a:rPr>
              <a:t> </a:t>
            </a:r>
            <a:r>
              <a:rPr lang="en-US" altLang="ja-JP" sz="3000" dirty="0" smtClean="0">
                <a:solidFill>
                  <a:srgbClr val="FFFF00"/>
                </a:solidFill>
              </a:rPr>
              <a:t>     clustering effects  of M&gt;10^5 solar mass halos</a:t>
            </a: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err="1" smtClean="0">
                <a:solidFill>
                  <a:srgbClr val="FFFF00"/>
                </a:solidFill>
              </a:rPr>
              <a:t>Astrometric</a:t>
            </a:r>
            <a:r>
              <a:rPr lang="en-US" altLang="ja-JP" sz="3000" dirty="0" smtClean="0">
                <a:solidFill>
                  <a:srgbClr val="FFFF00"/>
                </a:solidFill>
              </a:rPr>
              <a:t> shifts </a:t>
            </a:r>
            <a:r>
              <a:rPr lang="en-US" altLang="ja-JP" sz="3000" dirty="0" smtClean="0">
                <a:solidFill>
                  <a:prstClr val="white"/>
                </a:solidFill>
              </a:rPr>
              <a:t>taken into account</a:t>
            </a: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srgbClr val="FFFF00"/>
                </a:solidFill>
              </a:rPr>
              <a:t>New static </a:t>
            </a:r>
            <a:r>
              <a:rPr lang="en-US" altLang="ja-JP" sz="3000" dirty="0" smtClean="0">
                <a:solidFill>
                  <a:prstClr val="white"/>
                </a:solidFill>
              </a:rPr>
              <a:t>rather than ‘classic’ cusp-caustic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>
                <a:solidFill>
                  <a:prstClr val="white"/>
                </a:solidFill>
              </a:rPr>
              <a:t> </a:t>
            </a:r>
            <a:r>
              <a:rPr lang="en-US" altLang="ja-JP" sz="3000" dirty="0" smtClean="0">
                <a:solidFill>
                  <a:prstClr val="white"/>
                </a:solidFill>
              </a:rPr>
              <a:t>      relations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>
              <a:solidFill>
                <a:prstClr val="white"/>
              </a:solidFill>
            </a:endParaRPr>
          </a:p>
          <a:p>
            <a:pPr marL="457200" lvl="0" indent="-45720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srgbClr val="FFFF00"/>
                </a:solidFill>
              </a:rPr>
              <a:t>Only MIR lenses</a:t>
            </a:r>
            <a:r>
              <a:rPr lang="en-US" altLang="ja-JP" sz="3000" dirty="0" smtClean="0">
                <a:solidFill>
                  <a:prstClr val="white"/>
                </a:solidFill>
              </a:rPr>
              <a:t>.  Source sizes =O[1 pc]</a:t>
            </a: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endParaRPr lang="en-US" altLang="ja-JP" sz="30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4000" dirty="0" smtClean="0"/>
              <a:t>     </a:t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Magnification perturbation</a:t>
            </a:r>
            <a:endParaRPr kumimoji="1" lang="ja-JP" altLang="en-US" sz="4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1052736"/>
            <a:ext cx="8529899" cy="1137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b="1" dirty="0" smtClean="0"/>
              <a:t>singular </a:t>
            </a:r>
            <a:r>
              <a:rPr lang="en-US" altLang="ja-JP" sz="2400" b="1" dirty="0"/>
              <a:t>i</a:t>
            </a:r>
            <a:r>
              <a:rPr kumimoji="1" lang="en-US" altLang="ja-JP" sz="2400" b="1" dirty="0" smtClean="0"/>
              <a:t>sothermal </a:t>
            </a:r>
            <a:r>
              <a:rPr lang="en-US" altLang="ja-JP" sz="2400" b="1" dirty="0" err="1"/>
              <a:t>e</a:t>
            </a:r>
            <a:r>
              <a:rPr kumimoji="1" lang="en-US" altLang="ja-JP" sz="2400" b="1" dirty="0" err="1" smtClean="0"/>
              <a:t>lliposoid</a:t>
            </a:r>
            <a:r>
              <a:rPr lang="ja-JP" altLang="en-US" sz="2400" b="1" dirty="0" smtClean="0"/>
              <a:t>（</a:t>
            </a:r>
            <a:r>
              <a:rPr lang="en-US" altLang="ja-JP" sz="2400" b="1" dirty="0" smtClean="0"/>
              <a:t>SIE</a:t>
            </a:r>
            <a:r>
              <a:rPr lang="ja-JP" altLang="en-US" sz="2400" b="1" dirty="0" smtClean="0"/>
              <a:t>）</a:t>
            </a:r>
            <a:r>
              <a:rPr lang="en-US" altLang="ja-JP" sz="2400" b="1" dirty="0" smtClean="0"/>
              <a:t>+ external shear model </a:t>
            </a:r>
            <a:r>
              <a:rPr lang="ja-JP" altLang="en-US" sz="2400" b="1" dirty="0" smtClean="0"/>
              <a:t>で</a:t>
            </a:r>
            <a:endParaRPr lang="en-US" altLang="ja-JP" sz="2400" b="1" dirty="0" smtClean="0"/>
          </a:p>
          <a:p>
            <a:pPr>
              <a:lnSpc>
                <a:spcPct val="150000"/>
              </a:lnSpc>
            </a:pPr>
            <a:r>
              <a:rPr lang="ja-JP" altLang="en-US" sz="2400" b="1" dirty="0" smtClean="0"/>
              <a:t>像の位置を</a:t>
            </a:r>
            <a:r>
              <a:rPr lang="ja-JP" altLang="en-US" sz="2400" b="1" dirty="0"/>
              <a:t>再現</a:t>
            </a:r>
            <a:r>
              <a:rPr lang="ja-JP" altLang="en-US" sz="2400" b="1" dirty="0" smtClean="0"/>
              <a:t>　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pic>
        <p:nvPicPr>
          <p:cNvPr id="10" name="Picture 3" descr="C:\Users\井上開~1\AppData\Local\Temp\VMwareDnD\00890fb2\スクリーンショット（2012-07-15 21.14.56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70298"/>
            <a:ext cx="4464496" cy="44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27025" y="6191472"/>
                <a:ext cx="87534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b="1" dirty="0" smtClean="0"/>
                  <a:t>各像での </a:t>
                </a:r>
                <a:r>
                  <a:rPr lang="en-US" altLang="ja-JP" sz="2400" b="1" dirty="0" smtClean="0"/>
                  <a:t>convergence</a:t>
                </a:r>
                <a:r>
                  <a:rPr lang="ja-JP" altLang="en-US" sz="2400" b="1" dirty="0"/>
                  <a:t> 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latin typeface="Cambria Math"/>
                      </a:rPr>
                      <m:t>𝜿</m:t>
                    </m:r>
                  </m:oMath>
                </a14:m>
                <a:r>
                  <a:rPr lang="en-US" altLang="ja-JP" sz="2400" b="1" dirty="0" smtClean="0"/>
                  <a:t>, shear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altLang="ja-JP" sz="2400" b="1" i="1">
                            <a:latin typeface="Cambria Math"/>
                          </a:rPr>
                          <m:t>𝟏</m:t>
                        </m:r>
                        <m:r>
                          <a:rPr lang="en-US" altLang="ja-JP" sz="2400" b="1" i="1">
                            <a:latin typeface="Cambria Math"/>
                          </a:rPr>
                          <m:t>,</m:t>
                        </m:r>
                        <m:r>
                          <a:rPr lang="en-US" altLang="ja-JP" sz="2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ja-JP" sz="2400" b="1" dirty="0" smtClean="0"/>
                  <a:t>, magnification </a:t>
                </a:r>
                <a14:m>
                  <m:oMath xmlns:m="http://schemas.openxmlformats.org/officeDocument/2006/math">
                    <m:r>
                      <a:rPr lang="ja-JP" altLang="en-US" sz="2400" b="1" i="1" dirty="0" smtClean="0">
                        <a:latin typeface="Cambria Math"/>
                      </a:rPr>
                      <m:t>𝝁</m:t>
                    </m:r>
                  </m:oMath>
                </a14:m>
                <a:r>
                  <a:rPr lang="ja-JP" altLang="en-US" sz="2400" b="1" dirty="0" smtClean="0"/>
                  <a:t>を求める　</a:t>
                </a:r>
                <a:r>
                  <a:rPr lang="en-US" altLang="ja-JP" sz="2400" b="1" dirty="0" smtClean="0"/>
                  <a:t> </a:t>
                </a:r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5" y="6191472"/>
                <a:ext cx="8753487" cy="477888"/>
              </a:xfrm>
              <a:prstGeom prst="rect">
                <a:avLst/>
              </a:prstGeom>
              <a:blipFill rotWithShape="1">
                <a:blip r:embed="rId3"/>
                <a:stretch>
                  <a:fillRect l="-1045" t="-15385" b="-26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4211960" y="1804754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MG0414+0534</a:t>
            </a:r>
            <a:r>
              <a:rPr lang="en-US" altLang="ja-JP" b="1" dirty="0" smtClean="0"/>
              <a:t>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8878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4000" dirty="0" smtClean="0"/>
              <a:t>     </a:t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Magnification perturbation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282627" y="5610156"/>
                <a:ext cx="5616624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1" i="1" smtClean="0">
                          <a:latin typeface="Cambria Math"/>
                        </a:rPr>
                        <m:t>𝜿</m:t>
                      </m:r>
                      <m:r>
                        <a:rPr kumimoji="1" lang="ja-JP" altLang="en-US" sz="2400" b="1" i="1" smtClean="0">
                          <a:latin typeface="Cambria Math"/>
                        </a:rPr>
                        <m:t>→</m:t>
                      </m:r>
                      <m:r>
                        <a:rPr kumimoji="1" lang="ja-JP" altLang="en-US" sz="2400" b="1" i="1" smtClean="0">
                          <a:latin typeface="Cambria Math"/>
                        </a:rPr>
                        <m:t>𝜿</m:t>
                      </m:r>
                      <m:r>
                        <a:rPr kumimoji="1" lang="en-US" altLang="ja-JP" sz="2400" b="1" i="1" smtClean="0">
                          <a:latin typeface="Cambria Math"/>
                        </a:rPr>
                        <m:t>+</m:t>
                      </m:r>
                      <m:r>
                        <a:rPr kumimoji="1" lang="ja-JP" altLang="en-US" sz="2400" b="1" i="1" smtClean="0">
                          <a:latin typeface="Cambria Math"/>
                        </a:rPr>
                        <m:t>𝜹𝜿</m:t>
                      </m:r>
                      <m:r>
                        <a:rPr kumimoji="1" lang="en-US" altLang="ja-JP" sz="2400" b="1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ja-JP" altLang="en-US" sz="2400" b="1" i="1">
                                  <a:latin typeface="Cambria Math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altLang="ja-JP" sz="2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altLang="ja-JP" sz="24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4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ja-JP" sz="2400" b="1" i="1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ja-JP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2400" b="1" i="1" smtClean="0"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altLang="ja-JP" sz="24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altLang="ja-JP" sz="2400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ja-JP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ja-JP" sz="24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ja-JP" altLang="en-US" sz="2400" b="1" i="1" smtClean="0">
                              <a:latin typeface="Cambria Math"/>
                              <a:ea typeface="Cambria Math"/>
                            </a:rPr>
                            <m:t>𝜹</m:t>
                          </m:r>
                          <m:r>
                            <a:rPr kumimoji="1" lang="ja-JP" altLang="en-US" sz="2400" b="1" i="1" smtClean="0">
                              <a:latin typeface="Cambria Math"/>
                            </a:rPr>
                            <m:t>𝜸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627" y="5610156"/>
                <a:ext cx="5616624" cy="477888"/>
              </a:xfrm>
              <a:prstGeom prst="rect">
                <a:avLst/>
              </a:prstGeom>
              <a:blipFill rotWithShape="1">
                <a:blip r:embed="rId2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714675" y="6093296"/>
                <a:ext cx="2069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1" i="1" smtClean="0">
                          <a:latin typeface="Cambria Math"/>
                        </a:rPr>
                        <m:t>𝝁</m:t>
                      </m:r>
                      <m:r>
                        <a:rPr kumimoji="1" lang="ja-JP" altLang="en-US" sz="2400" b="1" i="1" smtClean="0">
                          <a:latin typeface="Cambria Math"/>
                        </a:rPr>
                        <m:t>→</m:t>
                      </m:r>
                      <m:r>
                        <a:rPr kumimoji="1" lang="ja-JP" altLang="en-US" sz="2400" b="1" i="1" smtClean="0">
                          <a:latin typeface="Cambria Math"/>
                        </a:rPr>
                        <m:t>𝝁</m:t>
                      </m:r>
                      <m:r>
                        <a:rPr kumimoji="1" lang="en-US" altLang="ja-JP" sz="2400" b="1" i="1" smtClean="0">
                          <a:latin typeface="Cambria Math"/>
                        </a:rPr>
                        <m:t>+</m:t>
                      </m:r>
                      <m:r>
                        <a:rPr kumimoji="1" lang="ja-JP" altLang="en-US" sz="2400" b="1" i="1" smtClean="0">
                          <a:latin typeface="Cambria Math"/>
                        </a:rPr>
                        <m:t>𝜹𝝁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675" y="6093296"/>
                <a:ext cx="206996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282627" y="5229200"/>
            <a:ext cx="6745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視線</a:t>
            </a:r>
            <a:r>
              <a:rPr lang="ja-JP" altLang="en-US" sz="2400" b="1" dirty="0"/>
              <a:t>方向</a:t>
            </a:r>
            <a:r>
              <a:rPr lang="ja-JP" altLang="en-US" sz="2400" b="1" dirty="0" smtClean="0"/>
              <a:t>のダークハロー</a:t>
            </a:r>
            <a:r>
              <a:rPr lang="ja-JP" altLang="en-US" sz="2400" b="1" dirty="0"/>
              <a:t>による</a:t>
            </a:r>
            <a:r>
              <a:rPr lang="ja-JP" altLang="en-US" sz="2400" b="1" dirty="0" smtClean="0"/>
              <a:t>寄与を加える　</a:t>
            </a:r>
            <a:r>
              <a:rPr lang="en-US" altLang="ja-JP" sz="2400" b="1" dirty="0" smtClean="0"/>
              <a:t> </a:t>
            </a:r>
            <a:endParaRPr kumimoji="1" lang="ja-JP" altLang="en-US" sz="2400" b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272808" cy="4118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436096" y="4031232"/>
                <a:ext cx="1440160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1" i="1" smtClean="0">
                          <a:latin typeface="Cambria Math"/>
                        </a:rPr>
                        <m:t>𝜹𝜿</m:t>
                      </m:r>
                      <m:r>
                        <a:rPr kumimoji="1" lang="en-US" altLang="ja-JP" sz="2400" b="1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400" b="1" i="1" smtClean="0">
                              <a:latin typeface="Cambria Math"/>
                              <a:ea typeface="Cambria Math"/>
                            </a:rPr>
                            <m:t>𝜹</m:t>
                          </m:r>
                          <m:r>
                            <a:rPr kumimoji="1" lang="ja-JP" altLang="en-US" sz="2400" b="1" i="1" smtClean="0">
                              <a:latin typeface="Cambria Math"/>
                            </a:rPr>
                            <m:t>𝜸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031232"/>
                <a:ext cx="1440160" cy="477888"/>
              </a:xfrm>
              <a:prstGeom prst="rect">
                <a:avLst/>
              </a:prstGeom>
              <a:blipFill rotWithShape="1">
                <a:blip r:embed="rId5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6444208" y="2015008"/>
                <a:ext cx="1440160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1" i="1" smtClean="0">
                          <a:latin typeface="Cambria Math"/>
                        </a:rPr>
                        <m:t>𝜹𝜿</m:t>
                      </m:r>
                      <m:r>
                        <a:rPr kumimoji="1" lang="en-US" altLang="ja-JP" sz="2400" b="1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400" b="1" i="1" smtClean="0">
                              <a:latin typeface="Cambria Math"/>
                              <a:ea typeface="Cambria Math"/>
                            </a:rPr>
                            <m:t>𝜹</m:t>
                          </m:r>
                          <m:r>
                            <a:rPr kumimoji="1" lang="ja-JP" altLang="en-US" sz="2400" b="1" i="1" smtClean="0">
                              <a:latin typeface="Cambria Math"/>
                            </a:rPr>
                            <m:t>𝜸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015008"/>
                <a:ext cx="1440160" cy="477888"/>
              </a:xfrm>
              <a:prstGeom prst="rect">
                <a:avLst/>
              </a:prstGeom>
              <a:blipFill rotWithShape="1">
                <a:blip r:embed="rId6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1714675" y="6093296"/>
            <a:ext cx="2069967" cy="576064"/>
          </a:xfrm>
          <a:prstGeom prst="rect">
            <a:avLst/>
          </a:prstGeom>
          <a:noFill/>
          <a:ln w="635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1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pic>
        <p:nvPicPr>
          <p:cNvPr id="75778" name="Picture 2" descr="C:\Users\井上開~1\AppData\Local\Temp\VMwareDnD\8cb6d216\スクリーンショット（2012-07-15 0.09.09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13117"/>
            <a:ext cx="6323810" cy="7111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9" name="Picture 3" descr="C:\Users\井上開~1\AppData\Local\Temp\VMwareDnD\c1434fc6\スクリーンショット（2012-07-15 0.09.25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30" y="5517987"/>
            <a:ext cx="6552381" cy="10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187624" y="1196752"/>
            <a:ext cx="3773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agnification  contrast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3970" y="2617748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magnification perturbation</a:t>
            </a:r>
            <a:endParaRPr kumimoji="1"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428596" y="281196"/>
            <a:ext cx="8229600" cy="771540"/>
          </a:xfrm>
        </p:spPr>
        <p:txBody>
          <a:bodyPr/>
          <a:lstStyle/>
          <a:p>
            <a:pPr algn="ctr"/>
            <a:r>
              <a:rPr lang="en-US" altLang="ja-JP" dirty="0" smtClean="0"/>
              <a:t>New statistic  </a:t>
            </a:r>
            <a:r>
              <a:rPr lang="en-US" altLang="ja-JP" i="1" dirty="0" smtClean="0"/>
              <a:t>η</a:t>
            </a:r>
            <a:endParaRPr kumimoji="1" lang="ja-JP" altLang="en-US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98368" y="4201924"/>
            <a:ext cx="388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A,C: minimum B:saddle  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967691" y="1836113"/>
                <a:ext cx="21722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ja-JP" altLang="en-US" sz="3200" b="0" i="1" smtClean="0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kumimoji="1" lang="ja-JP" altLang="en-US" sz="3200" b="0" i="1" smtClean="0">
                              <a:latin typeface="Cambria Math"/>
                            </a:rPr>
                            <m:t>𝜇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1" lang="en-US" altLang="ja-JP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ja-JP" altLang="en-US" sz="3200" b="0" i="1" smtClean="0">
                              <a:latin typeface="Cambria Math"/>
                            </a:rPr>
                            <m:t>𝛿𝜇</m:t>
                          </m:r>
                        </m:num>
                        <m:den>
                          <m:r>
                            <a:rPr kumimoji="1" lang="ja-JP" altLang="en-US" sz="3200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91" y="1836113"/>
                <a:ext cx="217226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1762477" y="59399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</a:rPr>
              <a:t>o</a:t>
            </a:r>
            <a:r>
              <a:rPr kumimoji="1" lang="en-US" altLang="ja-JP" sz="1200" b="1" dirty="0" err="1" smtClean="0">
                <a:solidFill>
                  <a:schemeClr val="bg1"/>
                </a:solidFill>
              </a:rPr>
              <a:t>bs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640" y="504511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観測値　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670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5888880" cy="588888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524995" y="231031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Arial" pitchFamily="34" charset="0"/>
                <a:cs typeface="Arial" pitchFamily="34" charset="0"/>
              </a:rPr>
              <a:t>B1422+231</a:t>
            </a:r>
            <a:endParaRPr kumimoji="1" lang="ja-JP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39952" y="198884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A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072" y="2564904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B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43762" y="3933056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 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99792" y="2564904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m</a:t>
            </a:r>
            <a:r>
              <a:rPr kumimoji="1" lang="en-US" altLang="ja-JP" sz="2400" b="1" dirty="0" smtClean="0"/>
              <a:t>inimum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4221088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m</a:t>
            </a:r>
            <a:r>
              <a:rPr kumimoji="1" lang="en-US" altLang="ja-JP" sz="2400" b="1" dirty="0" smtClean="0"/>
              <a:t>inimum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35896" y="3111351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s</a:t>
            </a:r>
            <a:r>
              <a:rPr kumimoji="1" lang="en-US" altLang="ja-JP" sz="2400" b="1" dirty="0" smtClean="0"/>
              <a:t>addle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10" name="Picture 2" descr="C:\Users\井上開~1\AppData\Local\Temp\VMwareDnD\8cb6d216\スクリーンショット（2012-07-15 0.09.09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42" y="5742225"/>
            <a:ext cx="6323810" cy="7111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井上開~1\AppData\Local\Temp\VMwareDnD\9e3fe565\スクリーンショット（2012-07-15 0.11.07）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69160"/>
            <a:ext cx="252451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1540"/>
          </a:xfrm>
        </p:spPr>
        <p:txBody>
          <a:bodyPr/>
          <a:lstStyle/>
          <a:p>
            <a:pPr algn="ctr"/>
            <a:r>
              <a:rPr lang="en-US" altLang="ja-JP" dirty="0" smtClean="0"/>
              <a:t>New statistic  </a:t>
            </a:r>
            <a:r>
              <a:rPr lang="en-US" altLang="ja-JP" i="1" dirty="0" smtClean="0"/>
              <a:t>η</a:t>
            </a:r>
            <a:endParaRPr kumimoji="1" lang="ja-JP" altLang="en-US" i="1" dirty="0"/>
          </a:p>
        </p:txBody>
      </p:sp>
      <p:pic>
        <p:nvPicPr>
          <p:cNvPr id="76802" name="Picture 2" descr="C:\Users\井上開~1\AppData\Local\Temp\VMwareDnD\d3c17808\スクリーンショット（2012-07-15 0.20.12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4348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917648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Symbol" pitchFamily="18" charset="2"/>
              </a:rPr>
              <a:t>k: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background convergence  </a:t>
            </a:r>
            <a:r>
              <a:rPr lang="en-US" altLang="ja-JP" sz="2800" dirty="0" smtClean="0">
                <a:latin typeface="Symbol" pitchFamily="18" charset="2"/>
                <a:cs typeface="Times New Roman" pitchFamily="18" charset="0"/>
              </a:rPr>
              <a:t>g: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 background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shear</a:t>
            </a:r>
            <a:endParaRPr kumimoji="1"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6228184" y="2276872"/>
            <a:ext cx="144016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03848" y="2996952"/>
            <a:ext cx="5048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onvergence two-poin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t correlation function 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372200" y="1484784"/>
            <a:ext cx="122413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940152" y="2276872"/>
            <a:ext cx="122413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3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8064896" cy="666768"/>
          </a:xfrm>
        </p:spPr>
        <p:txBody>
          <a:bodyPr>
            <a:noAutofit/>
          </a:bodyPr>
          <a:lstStyle/>
          <a:p>
            <a:r>
              <a:rPr lang="ja-JP" altLang="en-US" sz="3600" dirty="0" smtClean="0"/>
              <a:t>（</a:t>
            </a:r>
            <a:r>
              <a:rPr lang="en-US" altLang="ja-JP" sz="3600" dirty="0"/>
              <a:t>F</a:t>
            </a:r>
            <a:r>
              <a:rPr lang="en-US" altLang="ja-JP" sz="3600" dirty="0" smtClean="0"/>
              <a:t>lux- ratio anomalies</a:t>
            </a:r>
            <a:r>
              <a:rPr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20" y="2214150"/>
            <a:ext cx="5328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ja-JP" altLang="en-US" sz="2800" dirty="0">
                <a:latin typeface="ＭＳ Ｐゴシック"/>
                <a:ea typeface="ＭＳ Ｐゴシック"/>
                <a:cs typeface="ＭＳ Ｐゴシック"/>
              </a:rPr>
              <a:t>像</a:t>
            </a:r>
            <a:r>
              <a:rPr lang="ja-JP" altLang="en-US" sz="2800" dirty="0" smtClean="0">
                <a:latin typeface="ＭＳ Ｐゴシック"/>
                <a:ea typeface="ＭＳ Ｐゴシック"/>
                <a:cs typeface="ＭＳ Ｐゴシック"/>
              </a:rPr>
              <a:t>の位置は説明</a:t>
            </a:r>
            <a:r>
              <a:rPr lang="ja-JP" altLang="en-US" sz="2800" dirty="0" smtClean="0">
                <a:solidFill>
                  <a:srgbClr val="FFFF00"/>
                </a:solidFill>
                <a:latin typeface="ＭＳ Ｐゴシック"/>
                <a:ea typeface="ＭＳ Ｐゴシック"/>
                <a:cs typeface="ＭＳ Ｐゴシック"/>
              </a:rPr>
              <a:t>できる</a:t>
            </a:r>
            <a:endParaRPr lang="en-US" altLang="ja-JP" sz="2800" dirty="0" smtClean="0">
              <a:solidFill>
                <a:srgbClr val="FFFF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endParaRPr lang="en-US" altLang="ja-JP" sz="2800" dirty="0" smtClean="0">
              <a:latin typeface="ＭＳ Ｐゴシック"/>
              <a:ea typeface="ＭＳ Ｐゴシック"/>
              <a:cs typeface="ＭＳ Ｐゴシック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800" dirty="0" smtClean="0">
                <a:latin typeface="ＭＳ Ｐゴシック"/>
                <a:ea typeface="ＭＳ Ｐゴシック"/>
                <a:cs typeface="ＭＳ Ｐゴシック"/>
              </a:rPr>
              <a:t>明るさの比が説明</a:t>
            </a:r>
            <a:r>
              <a:rPr lang="ja-JP" altLang="en-US" sz="2800" dirty="0" smtClean="0">
                <a:solidFill>
                  <a:srgbClr val="FFFF00"/>
                </a:solidFill>
                <a:latin typeface="ＭＳ Ｐゴシック"/>
                <a:ea typeface="ＭＳ Ｐゴシック"/>
                <a:cs typeface="ＭＳ Ｐゴシック"/>
              </a:rPr>
              <a:t>できない</a:t>
            </a:r>
            <a:endParaRPr lang="en-US" altLang="ja-JP" sz="2800" dirty="0" smtClean="0">
              <a:solidFill>
                <a:srgbClr val="FFFF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endParaRPr lang="en-US" altLang="ja-JP" sz="2800" dirty="0"/>
          </a:p>
          <a:p>
            <a:endParaRPr lang="en-US" altLang="ja-JP" sz="2800" dirty="0" smtClean="0"/>
          </a:p>
          <a:p>
            <a:r>
              <a:rPr lang="en-US" altLang="ja-JP" sz="2000" dirty="0" smtClean="0">
                <a:latin typeface="Arial" pitchFamily="34" charset="0"/>
                <a:ea typeface="ＭＳ Ｐゴシック"/>
                <a:cs typeface="Arial" pitchFamily="34" charset="0"/>
              </a:rPr>
              <a:t>(Mao &amp; Schneider ’</a:t>
            </a:r>
            <a:r>
              <a:rPr lang="en-US" altLang="ja-JP" sz="2000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ea typeface="ＭＳ Ｐゴシック"/>
                <a:cs typeface="Arial" pitchFamily="34" charset="0"/>
              </a:rPr>
              <a:t>98, Metcalf  &amp;</a:t>
            </a:r>
            <a:r>
              <a:rPr lang="ja-JP" altLang="en-US" sz="2000" dirty="0" smtClean="0">
                <a:latin typeface="Arial" pitchFamily="34" charset="0"/>
                <a:ea typeface="ＭＳ Ｐゴシック"/>
                <a:cs typeface="Arial" pitchFamily="34" charset="0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ＭＳ Ｐゴシック"/>
                <a:cs typeface="Arial" pitchFamily="34" charset="0"/>
              </a:rPr>
              <a:t>Madau‘01, </a:t>
            </a:r>
            <a:r>
              <a:rPr lang="ja-JP" altLang="en-US" sz="2000" dirty="0" smtClean="0">
                <a:latin typeface="Arial" pitchFamily="34" charset="0"/>
                <a:ea typeface="ＭＳ Ｐゴシック"/>
                <a:cs typeface="Arial" pitchFamily="34" charset="0"/>
              </a:rPr>
              <a:t>　　</a:t>
            </a:r>
            <a:endParaRPr lang="en-US" altLang="ja-JP" sz="20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r>
              <a:rPr lang="ja-JP" altLang="en-US" sz="2000" dirty="0" smtClean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ea typeface="ＭＳ Ｐゴシック"/>
                <a:cs typeface="Arial" pitchFamily="34" charset="0"/>
              </a:rPr>
              <a:t>Chiba ’02,  </a:t>
            </a:r>
            <a:r>
              <a:rPr lang="en-US" altLang="ja-JP" sz="2000" dirty="0" err="1" smtClean="0">
                <a:latin typeface="Arial" pitchFamily="34" charset="0"/>
                <a:ea typeface="ＭＳ Ｐゴシック"/>
                <a:cs typeface="Arial" pitchFamily="34" charset="0"/>
              </a:rPr>
              <a:t>Dalal</a:t>
            </a:r>
            <a:r>
              <a:rPr lang="en-US" altLang="ja-JP" sz="2000" dirty="0" smtClean="0">
                <a:latin typeface="Arial" pitchFamily="34" charset="0"/>
                <a:ea typeface="ＭＳ Ｐゴシック"/>
                <a:cs typeface="Arial" pitchFamily="34" charset="0"/>
              </a:rPr>
              <a:t> &amp; Kochanek’02)</a:t>
            </a:r>
          </a:p>
          <a:p>
            <a:endParaRPr kumimoji="1" lang="ja-JP" altLang="en-US" dirty="0"/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240360" cy="3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95536" y="5372634"/>
            <a:ext cx="3012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ja-JP" sz="2000" dirty="0"/>
              <a:t>B1422+231  Chiba et al. ’05 </a:t>
            </a:r>
            <a:endParaRPr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18864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QSO</a:t>
            </a:r>
            <a:r>
              <a:rPr lang="ja-JP" alt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重力レンズ多重像のフラックス異常問題</a:t>
            </a:r>
            <a:endParaRPr lang="ja-JP" altLang="en-US" sz="3200" b="1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6481" y="1628800"/>
            <a:ext cx="4055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レンズの密度分布をモデル化　　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7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1540"/>
          </a:xfrm>
        </p:spPr>
        <p:txBody>
          <a:bodyPr>
            <a:normAutofit/>
          </a:bodyPr>
          <a:lstStyle/>
          <a:p>
            <a:pPr algn="ctr"/>
            <a:r>
              <a:rPr lang="en-US" altLang="ja-JP" sz="4400" dirty="0" smtClean="0"/>
              <a:t>Constrained 2-point correlation</a:t>
            </a:r>
            <a:endParaRPr kumimoji="1" lang="ja-JP" altLang="en-US" sz="4400" i="1" dirty="0"/>
          </a:p>
        </p:txBody>
      </p:sp>
      <p:pic>
        <p:nvPicPr>
          <p:cNvPr id="3074" name="Picture 2" descr="C:\Users\井上開~1\AppData\Local\Temp\VMwareDnD\de742f3c\スクリーンショット（2012-07-15 21.39.52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989"/>
            <a:ext cx="9144000" cy="263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/楕円 1"/>
          <p:cNvSpPr/>
          <p:nvPr/>
        </p:nvSpPr>
        <p:spPr>
          <a:xfrm>
            <a:off x="5796136" y="3789040"/>
            <a:ext cx="1440160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47864" y="4941168"/>
            <a:ext cx="569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Dark matter 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の揺らぎの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power spectrum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1540"/>
          </a:xfrm>
        </p:spPr>
        <p:txBody>
          <a:bodyPr>
            <a:normAutofit/>
          </a:bodyPr>
          <a:lstStyle/>
          <a:p>
            <a:pPr algn="ctr"/>
            <a:r>
              <a:rPr lang="en-US" altLang="ja-JP" sz="4400" dirty="0" smtClean="0"/>
              <a:t>Constrained 2-point correlation</a:t>
            </a:r>
            <a:endParaRPr kumimoji="1" lang="ja-JP" altLang="en-US" sz="4400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628800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普通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の２点角度相関　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マイル 5"/>
          <p:cNvSpPr>
            <a:spLocks noChangeAspect="1"/>
          </p:cNvSpPr>
          <p:nvPr/>
        </p:nvSpPr>
        <p:spPr>
          <a:xfrm>
            <a:off x="1233674" y="2610954"/>
            <a:ext cx="385998" cy="385998"/>
          </a:xfrm>
          <a:prstGeom prst="smileyFac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1835696" y="2028910"/>
            <a:ext cx="2664296" cy="7520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835696" y="2780928"/>
            <a:ext cx="2664296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843808" y="2535287"/>
                <a:ext cx="4277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535287"/>
                <a:ext cx="42774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/>
          <p:cNvSpPr/>
          <p:nvPr/>
        </p:nvSpPr>
        <p:spPr>
          <a:xfrm rot="3982666">
            <a:off x="1663977" y="2297699"/>
            <a:ext cx="914400" cy="914400"/>
          </a:xfrm>
          <a:prstGeom prst="arc">
            <a:avLst>
              <a:gd name="adj1" fmla="val 16200000"/>
              <a:gd name="adj2" fmla="val 186845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528" y="4077072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今回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の２点角度相関　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スマイル 16"/>
          <p:cNvSpPr>
            <a:spLocks noChangeAspect="1"/>
          </p:cNvSpPr>
          <p:nvPr/>
        </p:nvSpPr>
        <p:spPr>
          <a:xfrm>
            <a:off x="1233674" y="5419266"/>
            <a:ext cx="385998" cy="385998"/>
          </a:xfrm>
          <a:prstGeom prst="smileyFac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1835696" y="4961118"/>
            <a:ext cx="2232248" cy="6281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835696" y="5589240"/>
            <a:ext cx="2232248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2843808" y="5343599"/>
                <a:ext cx="4277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343599"/>
                <a:ext cx="42774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弧 20"/>
          <p:cNvSpPr/>
          <p:nvPr/>
        </p:nvSpPr>
        <p:spPr>
          <a:xfrm rot="3982666">
            <a:off x="1663977" y="5106011"/>
            <a:ext cx="914400" cy="914400"/>
          </a:xfrm>
          <a:prstGeom prst="arc">
            <a:avLst>
              <a:gd name="adj1" fmla="val 16200000"/>
              <a:gd name="adj2" fmla="val 186845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4067944" y="4961118"/>
            <a:ext cx="2016224" cy="60209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4067944" y="5612265"/>
            <a:ext cx="2016224" cy="4810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星 5 29"/>
          <p:cNvSpPr>
            <a:spLocks noChangeAspect="1"/>
          </p:cNvSpPr>
          <p:nvPr/>
        </p:nvSpPr>
        <p:spPr>
          <a:xfrm>
            <a:off x="6275040" y="5373216"/>
            <a:ext cx="457200" cy="457200"/>
          </a:xfrm>
          <a:prstGeom prst="star5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04048" y="3676962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u</a:t>
            </a:r>
            <a:r>
              <a:rPr kumimoji="1" lang="en-US" altLang="ja-JP" sz="2000" dirty="0" smtClean="0"/>
              <a:t>nperturbed path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518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井上開~1\AppData\Local\Temp\VMwareDnD\00890fb2\スクリーンショット（2012-07-15 21.14.56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08" y="768629"/>
            <a:ext cx="5574604" cy="56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272816" y="260648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Arial" pitchFamily="34" charset="0"/>
                <a:cs typeface="Arial" pitchFamily="34" charset="0"/>
              </a:rPr>
              <a:t>MG0414+0534 </a:t>
            </a:r>
            <a:endParaRPr kumimoji="1" lang="ja-JP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井上開~1\AppData\Local\Temp\VMwareDnD\00890fb2\スクリーンショット（2012-07-15 21.14.56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08" y="768629"/>
            <a:ext cx="5574604" cy="56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272816" y="260648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Arial" pitchFamily="34" charset="0"/>
                <a:cs typeface="Arial" pitchFamily="34" charset="0"/>
              </a:rPr>
              <a:t>MG0414+0534 </a:t>
            </a:r>
            <a:endParaRPr kumimoji="1" lang="ja-JP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1680" y="4839543"/>
            <a:ext cx="6165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銀河スケール（</a:t>
            </a:r>
            <a:r>
              <a:rPr kumimoji="1" lang="en-US" altLang="ja-JP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1-10kpc</a:t>
            </a:r>
            <a:r>
              <a:rPr kumimoji="1"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）の揺らぎが効く</a:t>
            </a:r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2877399" y="2770770"/>
            <a:ext cx="3278777" cy="1232885"/>
          </a:xfrm>
          <a:custGeom>
            <a:avLst/>
            <a:gdLst>
              <a:gd name="connsiteX0" fmla="*/ 0 w 3278777"/>
              <a:gd name="connsiteY0" fmla="*/ 717013 h 1232885"/>
              <a:gd name="connsiteX1" fmla="*/ 927463 w 3278777"/>
              <a:gd name="connsiteY1" fmla="*/ 11619 h 1232885"/>
              <a:gd name="connsiteX2" fmla="*/ 2142308 w 3278777"/>
              <a:gd name="connsiteY2" fmla="*/ 1226464 h 1232885"/>
              <a:gd name="connsiteX3" fmla="*/ 3278777 w 3278777"/>
              <a:gd name="connsiteY3" fmla="*/ 403504 h 123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777" h="1232885">
                <a:moveTo>
                  <a:pt x="0" y="717013"/>
                </a:moveTo>
                <a:cubicBezTo>
                  <a:pt x="285206" y="321862"/>
                  <a:pt x="570412" y="-73289"/>
                  <a:pt x="927463" y="11619"/>
                </a:cubicBezTo>
                <a:cubicBezTo>
                  <a:pt x="1284514" y="96527"/>
                  <a:pt x="1750422" y="1161150"/>
                  <a:pt x="2142308" y="1226464"/>
                </a:cubicBezTo>
                <a:cubicBezTo>
                  <a:pt x="2534194" y="1291778"/>
                  <a:pt x="2906485" y="847641"/>
                  <a:pt x="3278777" y="403504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15816" y="5445224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質量 </a:t>
            </a:r>
            <a:r>
              <a:rPr kumimoji="1" lang="en-US" altLang="ja-JP" sz="2400" b="1" dirty="0" smtClean="0"/>
              <a:t>10^6-10^7 </a:t>
            </a:r>
            <a:r>
              <a:rPr kumimoji="1" lang="en-US" altLang="ja-JP" sz="2400" b="1" dirty="0" err="1" smtClean="0"/>
              <a:t>Msun</a:t>
            </a:r>
            <a:r>
              <a:rPr kumimoji="1" lang="en-US" altLang="ja-JP" sz="2400" b="1" dirty="0" smtClean="0"/>
              <a:t>  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2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788362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1540"/>
          </a:xfrm>
        </p:spPr>
        <p:txBody>
          <a:bodyPr/>
          <a:lstStyle/>
          <a:p>
            <a:pPr algn="ctr"/>
            <a:r>
              <a:rPr lang="en-US" altLang="ja-JP" dirty="0" err="1" smtClean="0"/>
              <a:t>Astrometric</a:t>
            </a:r>
            <a:r>
              <a:rPr lang="en-US" altLang="ja-JP" dirty="0" smtClean="0"/>
              <a:t>  shifts</a:t>
            </a:r>
            <a:endParaRPr kumimoji="1" lang="ja-JP" altLang="en-US" i="1" dirty="0"/>
          </a:p>
        </p:txBody>
      </p:sp>
      <p:pic>
        <p:nvPicPr>
          <p:cNvPr id="81923" name="Picture 3" descr="C:\Users\井上開~1\AppData\Local\Temp\VMwareDnD\073e4619\スクリーンショット（2012-07-15 1.03.44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4493"/>
            <a:ext cx="7593651" cy="10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39552" y="3430637"/>
            <a:ext cx="7797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Given by accuracy in position of centroid </a:t>
            </a:r>
            <a:r>
              <a:rPr lang="en-US" altLang="ja-JP" sz="3200" dirty="0"/>
              <a:t>ε</a:t>
            </a:r>
            <a:r>
              <a:rPr lang="en-US" altLang="ja-JP" sz="3200" dirty="0" smtClean="0"/>
              <a:t> </a:t>
            </a:r>
            <a:r>
              <a:rPr kumimoji="1" lang="ja-JP" altLang="en-US" sz="3200" dirty="0" smtClean="0"/>
              <a:t>　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75656" y="4222725"/>
            <a:ext cx="58951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Minimum wavenumber given by </a:t>
            </a:r>
            <a:r>
              <a:rPr lang="en-US" altLang="ja-JP" sz="3200" dirty="0" err="1" smtClean="0"/>
              <a:t>ε</a:t>
            </a:r>
            <a:r>
              <a:rPr kumimoji="1" lang="ja-JP" altLang="en-US" sz="3200" dirty="0" smtClean="0"/>
              <a:t>　</a:t>
            </a:r>
            <a:endParaRPr kumimoji="1" lang="ja-JP" altLang="en-US" sz="3200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9193"/>
              </p:ext>
            </p:extLst>
          </p:nvPr>
        </p:nvGraphicFramePr>
        <p:xfrm>
          <a:off x="1619672" y="5374853"/>
          <a:ext cx="550386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" name="数式" r:id="rId4" imgW="1181100" imgH="215900" progId="Equation.3">
                  <p:embed/>
                </p:oleObj>
              </mc:Choice>
              <mc:Fallback>
                <p:oleObj name="数式" r:id="rId4" imgW="1181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2" y="5374853"/>
                        <a:ext cx="5503862" cy="1006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68274" y="1516722"/>
            <a:ext cx="803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Intervening halo lensing </a:t>
            </a:r>
            <a:r>
              <a:rPr kumimoji="1"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により像の相対位置をずらしてはいけない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9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92088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4000" dirty="0" smtClean="0"/>
              <a:t>     </a:t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Non-linear power spectrum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119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21196" y="245675"/>
            <a:ext cx="8229600" cy="771540"/>
          </a:xfrm>
        </p:spPr>
        <p:txBody>
          <a:bodyPr/>
          <a:lstStyle/>
          <a:p>
            <a:pPr algn="ctr"/>
            <a:r>
              <a:rPr lang="en-US" altLang="ja-JP" dirty="0" smtClean="0"/>
              <a:t>N-body Simulation</a:t>
            </a:r>
            <a:endParaRPr kumimoji="1" lang="ja-JP" altLang="en-US" i="1" dirty="0"/>
          </a:p>
        </p:txBody>
      </p:sp>
      <p:sp>
        <p:nvSpPr>
          <p:cNvPr id="5" name="正方形/長方形 4"/>
          <p:cNvSpPr/>
          <p:nvPr/>
        </p:nvSpPr>
        <p:spPr>
          <a:xfrm>
            <a:off x="251519" y="1196752"/>
            <a:ext cx="8979509" cy="7755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Two 512^3 one 1024^3 </a:t>
            </a:r>
            <a:r>
              <a:rPr lang="en-US" altLang="ja-JP" sz="3000" dirty="0" err="1" smtClean="0">
                <a:solidFill>
                  <a:prstClr val="white"/>
                </a:solidFill>
              </a:rPr>
              <a:t>colissionless</a:t>
            </a:r>
            <a:r>
              <a:rPr lang="en-US" altLang="ja-JP" sz="3000" dirty="0" smtClean="0">
                <a:solidFill>
                  <a:prstClr val="white"/>
                </a:solidFill>
              </a:rPr>
              <a:t>  particles 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>
                <a:solidFill>
                  <a:prstClr val="white"/>
                </a:solidFill>
              </a:rPr>
              <a:t> </a:t>
            </a:r>
            <a:r>
              <a:rPr lang="en-US" altLang="ja-JP" sz="3000" dirty="0" smtClean="0">
                <a:solidFill>
                  <a:prstClr val="white"/>
                </a:solidFill>
              </a:rPr>
              <a:t>     simulations :baryons are not included.</a:t>
            </a: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Box-size=10Mpc/h  code: L-Gadget2 (</a:t>
            </a:r>
            <a:r>
              <a:rPr lang="en-US" altLang="ja-JP" sz="3000" dirty="0" err="1" smtClean="0">
                <a:solidFill>
                  <a:prstClr val="white"/>
                </a:solidFill>
              </a:rPr>
              <a:t>Springel</a:t>
            </a:r>
            <a:r>
              <a:rPr lang="en-US" altLang="ja-JP" sz="3000" dirty="0" smtClean="0">
                <a:solidFill>
                  <a:prstClr val="white"/>
                </a:solidFill>
              </a:rPr>
              <a:t> et al.) </a:t>
            </a: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endParaRPr lang="en-US" altLang="ja-JP" sz="3000" dirty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Plus simulations with box-size=320,800,2000Mpc/h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HITACHI SR16000  512CPUs, CPU time &gt;3 months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Concordant LCDM (WMAP7yr+H_0+BAO)</a:t>
            </a: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endParaRPr lang="en-US" altLang="ja-JP" sz="3000" dirty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endParaRPr lang="en-US" altLang="ja-JP" sz="30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endParaRPr lang="en-US" altLang="ja-JP" sz="3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pic>
        <p:nvPicPr>
          <p:cNvPr id="74755" name="Picture 3" descr="C:\Users\井上開~1\AppData\Local\Temp\VMwareDnD\1fbf67e7\スクリーンショット（2012-07-15 0.06.23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17215"/>
            <a:ext cx="6840760" cy="58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21196" y="245675"/>
            <a:ext cx="8229600" cy="771540"/>
          </a:xfrm>
        </p:spPr>
        <p:txBody>
          <a:bodyPr/>
          <a:lstStyle/>
          <a:p>
            <a:pPr algn="ctr"/>
            <a:r>
              <a:rPr lang="en-US" altLang="ja-JP" dirty="0"/>
              <a:t>Non-linear power spectrum</a:t>
            </a:r>
            <a:endParaRPr kumimoji="1" lang="ja-JP" altLang="en-US" i="1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4644008" y="4941168"/>
            <a:ext cx="0" cy="360040"/>
          </a:xfrm>
          <a:prstGeom prst="straightConnector1">
            <a:avLst/>
          </a:prstGeom>
          <a:ln>
            <a:solidFill>
              <a:srgbClr val="6E0C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707904" y="5301208"/>
            <a:ext cx="2949654" cy="369332"/>
          </a:xfrm>
          <a:prstGeom prst="rect">
            <a:avLst/>
          </a:prstGeom>
          <a:noFill/>
          <a:ln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Halo – fit by Smith et al. 2003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>
            <a:stCxn id="11" idx="2"/>
          </p:cNvCxnSpPr>
          <p:nvPr/>
        </p:nvCxnSpPr>
        <p:spPr>
          <a:xfrm>
            <a:off x="4015891" y="2316942"/>
            <a:ext cx="268077" cy="68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771800" y="1916832"/>
            <a:ext cx="2488182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Halo – fit by  our work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pic>
        <p:nvPicPr>
          <p:cNvPr id="74755" name="Picture 3" descr="C:\Users\井上開~1\AppData\Local\Temp\VMwareDnD\1fbf67e7\スクリーンショット（2012-07-15 0.06.23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17215"/>
            <a:ext cx="6840760" cy="58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21196" y="245675"/>
            <a:ext cx="8229600" cy="771540"/>
          </a:xfrm>
        </p:spPr>
        <p:txBody>
          <a:bodyPr/>
          <a:lstStyle/>
          <a:p>
            <a:pPr algn="ctr"/>
            <a:r>
              <a:rPr lang="en-US" altLang="ja-JP" dirty="0"/>
              <a:t>Non-linear power spectrum</a:t>
            </a:r>
            <a:endParaRPr kumimoji="1" lang="ja-JP" altLang="en-US" i="1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4644008" y="4941168"/>
            <a:ext cx="0" cy="360040"/>
          </a:xfrm>
          <a:prstGeom prst="straightConnector1">
            <a:avLst/>
          </a:prstGeom>
          <a:ln>
            <a:solidFill>
              <a:srgbClr val="6E0C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707904" y="5301208"/>
            <a:ext cx="2949654" cy="369332"/>
          </a:xfrm>
          <a:prstGeom prst="rect">
            <a:avLst/>
          </a:prstGeom>
          <a:noFill/>
          <a:ln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Halo – fit by Smith et al. 2003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>
            <a:stCxn id="11" idx="2"/>
          </p:cNvCxnSpPr>
          <p:nvPr/>
        </p:nvCxnSpPr>
        <p:spPr>
          <a:xfrm>
            <a:off x="4015891" y="2316942"/>
            <a:ext cx="268077" cy="68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771800" y="1916832"/>
            <a:ext cx="2488182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Halo – fit by  our work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上矢印 1"/>
          <p:cNvSpPr/>
          <p:nvPr/>
        </p:nvSpPr>
        <p:spPr>
          <a:xfrm>
            <a:off x="6440197" y="3068960"/>
            <a:ext cx="434722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5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92088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4000" dirty="0" smtClean="0"/>
              <a:t>     </a:t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Application to MIR lenses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504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6667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Flux- ratio anomalies  </a:t>
            </a:r>
            <a:endParaRPr kumimoji="1" lang="ja-JP" altLang="en-US" dirty="0"/>
          </a:p>
        </p:txBody>
      </p:sp>
      <p:sp>
        <p:nvSpPr>
          <p:cNvPr id="3" name="スマイル 2"/>
          <p:cNvSpPr/>
          <p:nvPr/>
        </p:nvSpPr>
        <p:spPr>
          <a:xfrm>
            <a:off x="7668344" y="3472390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星 5 3"/>
          <p:cNvSpPr/>
          <p:nvPr/>
        </p:nvSpPr>
        <p:spPr>
          <a:xfrm>
            <a:off x="611560" y="3284984"/>
            <a:ext cx="648072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1043608" y="2492896"/>
            <a:ext cx="3096344" cy="1080120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3" idx="1"/>
          </p:cNvCxnSpPr>
          <p:nvPr/>
        </p:nvCxnSpPr>
        <p:spPr>
          <a:xfrm>
            <a:off x="4139952" y="2492896"/>
            <a:ext cx="3612755" cy="106385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043608" y="3585411"/>
            <a:ext cx="3096344" cy="1139733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4139952" y="3760422"/>
            <a:ext cx="3612755" cy="964722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3274948" y="1844824"/>
            <a:ext cx="1728192" cy="36004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935596" y="1556792"/>
            <a:ext cx="3203448" cy="936104"/>
          </a:xfrm>
          <a:prstGeom prst="line">
            <a:avLst/>
          </a:prstGeom>
          <a:ln>
            <a:solidFill>
              <a:srgbClr val="FFFF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936504" y="4725144"/>
            <a:ext cx="3203448" cy="864096"/>
          </a:xfrm>
          <a:prstGeom prst="line">
            <a:avLst/>
          </a:prstGeom>
          <a:ln>
            <a:solidFill>
              <a:srgbClr val="FFFF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星 5 27"/>
          <p:cNvSpPr/>
          <p:nvPr/>
        </p:nvSpPr>
        <p:spPr>
          <a:xfrm>
            <a:off x="611560" y="1268760"/>
            <a:ext cx="648072" cy="576064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CC"/>
              </a:solidFill>
            </a:endParaRPr>
          </a:p>
        </p:txBody>
      </p:sp>
      <p:sp>
        <p:nvSpPr>
          <p:cNvPr id="30" name="星 5 29"/>
          <p:cNvSpPr/>
          <p:nvPr/>
        </p:nvSpPr>
        <p:spPr>
          <a:xfrm>
            <a:off x="680882" y="5165921"/>
            <a:ext cx="648072" cy="576064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CC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1902" y="2577098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QSO</a:t>
            </a:r>
            <a:endParaRPr kumimoji="1" lang="ja-JP" altLang="en-US" sz="4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347864" y="3155502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g</a:t>
            </a:r>
            <a:r>
              <a:rPr lang="en-US" altLang="ja-JP" sz="4000" dirty="0" smtClean="0"/>
              <a:t>alaxy</a:t>
            </a:r>
            <a:endParaRPr kumimoji="1" lang="ja-JP" altLang="en-US" sz="4000" dirty="0"/>
          </a:p>
        </p:txBody>
      </p:sp>
      <p:sp>
        <p:nvSpPr>
          <p:cNvPr id="5" name="円/楕円 4"/>
          <p:cNvSpPr/>
          <p:nvPr/>
        </p:nvSpPr>
        <p:spPr>
          <a:xfrm>
            <a:off x="3924656" y="236107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520043" y="280880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451947" y="2567679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052167" y="304749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473089" y="449630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924656" y="395124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437903" y="450949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068672" y="4949897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28875" y="1785010"/>
            <a:ext cx="223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halos</a:t>
            </a:r>
            <a:endParaRPr kumimoji="1" lang="ja-JP" altLang="en-US" sz="40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9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7154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MIR QSO-galaxy quads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51520" y="1844824"/>
            <a:ext cx="8054000" cy="4431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6 samples:5 continuum 1  line [OIII]</a:t>
            </a: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SIE-ES model possibly with SIS for a luminous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>
                <a:solidFill>
                  <a:prstClr val="white"/>
                </a:solidFill>
              </a:rPr>
              <a:t> </a:t>
            </a:r>
            <a:r>
              <a:rPr lang="en-US" altLang="ja-JP" sz="3000" dirty="0" smtClean="0">
                <a:solidFill>
                  <a:prstClr val="white"/>
                </a:solidFill>
              </a:rPr>
              <a:t>      satellite (</a:t>
            </a:r>
            <a:r>
              <a:rPr lang="en-US" altLang="ja-JP" sz="3000" dirty="0" err="1" smtClean="0">
                <a:solidFill>
                  <a:prstClr val="white"/>
                </a:solidFill>
              </a:rPr>
              <a:t>gravlens</a:t>
            </a:r>
            <a:r>
              <a:rPr lang="en-US" altLang="ja-JP" sz="3000" dirty="0" smtClean="0">
                <a:solidFill>
                  <a:prstClr val="white"/>
                </a:solidFill>
              </a:rPr>
              <a:t> by Keeton)</a:t>
            </a: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err="1" smtClean="0">
                <a:solidFill>
                  <a:prstClr val="white"/>
                </a:solidFill>
              </a:rPr>
              <a:t>Astrometric</a:t>
            </a:r>
            <a:r>
              <a:rPr lang="en-US" altLang="ja-JP" sz="3000" dirty="0" smtClean="0">
                <a:solidFill>
                  <a:prstClr val="white"/>
                </a:solidFill>
              </a:rPr>
              <a:t> shifts given by position errors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>
                <a:solidFill>
                  <a:prstClr val="white"/>
                </a:solidFill>
              </a:rPr>
              <a:t> </a:t>
            </a:r>
            <a:r>
              <a:rPr lang="en-US" altLang="ja-JP" sz="3000" dirty="0" smtClean="0">
                <a:solidFill>
                  <a:prstClr val="white"/>
                </a:solidFill>
              </a:rPr>
              <a:t>       (CASTLES) in lensed images and lens &amp; size of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>
                <a:solidFill>
                  <a:prstClr val="white"/>
                </a:solidFill>
              </a:rPr>
              <a:t> </a:t>
            </a:r>
            <a:r>
              <a:rPr lang="en-US" altLang="ja-JP" sz="3000" dirty="0" smtClean="0">
                <a:solidFill>
                  <a:prstClr val="white"/>
                </a:solidFill>
              </a:rPr>
              <a:t>       critical curves -&gt; minimum wavelength.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6667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MIR quadruple lenses  </a:t>
            </a:r>
            <a:endParaRPr kumimoji="1" lang="ja-JP" altLang="en-US" dirty="0"/>
          </a:p>
        </p:txBody>
      </p:sp>
      <p:pic>
        <p:nvPicPr>
          <p:cNvPr id="70659" name="Picture 3" descr="C:\Users\井上開~1\AppData\Local\Temp\VMwareDnD\942efb2f\スクリーンショット（2012-07-14 21.56.30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91" y="1207531"/>
            <a:ext cx="9158553" cy="51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pic>
        <p:nvPicPr>
          <p:cNvPr id="72706" name="Picture 2" descr="C:\Users\井上開~1\AppData\Local\Temp\VMwareDnD\9e26ed2e\スクリーンショット（2012-07-14 23.05.01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4" y="997050"/>
            <a:ext cx="8774604" cy="51682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238501" y="1589447"/>
                <a:ext cx="22112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=1000</m:t>
                      </m:r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h</m:t>
                      </m:r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Mpc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1" y="1589447"/>
                <a:ext cx="221124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238501" y="2032220"/>
                <a:ext cx="2339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=10000</m:t>
                      </m:r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h</m:t>
                      </m:r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Mpc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1" y="2032220"/>
                <a:ext cx="233948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1412776"/>
            <a:ext cx="2520280" cy="1141738"/>
          </a:xfrm>
          <a:prstGeom prst="rect">
            <a:avLst/>
          </a:prstGeom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2520280" cy="6667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Result I 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84168" y="5693186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source redshift </a:t>
            </a:r>
            <a:endParaRPr kumimoji="1" lang="ja-JP" altLang="en-US" sz="20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72200" y="1979548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o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bservation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1484784"/>
            <a:ext cx="8568952" cy="1384995"/>
          </a:xfrm>
          <a:prstGeom prst="rect">
            <a:avLst/>
          </a:prstGeom>
          <a:solidFill>
            <a:srgbClr val="000090">
              <a:alpha val="83000"/>
            </a:srgbClr>
          </a:solidFill>
          <a:ln w="25400">
            <a:solidFill>
              <a:srgbClr val="CCFFCC">
                <a:alpha val="76000"/>
              </a:srgb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ja-JP" sz="2800" dirty="0" smtClean="0">
                <a:solidFill>
                  <a:srgbClr val="FFFF00"/>
                </a:solidFill>
              </a:rPr>
              <a:t>Clustering line-of-sight halos with M=10^3-7 solar mass can explain the observed anomalous flux ratios </a:t>
            </a:r>
            <a:r>
              <a:rPr lang="en-US" altLang="ja-JP" sz="2800" dirty="0" smtClean="0"/>
              <a:t>without any substructures inside a lensing galaxy.</a:t>
            </a:r>
            <a:endParaRPr lang="en-US" altLang="ja-JP" sz="3200" dirty="0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010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51520" y="116632"/>
            <a:ext cx="720725" cy="936625"/>
            <a:chOff x="158" y="119"/>
            <a:chExt cx="454" cy="590"/>
          </a:xfrm>
        </p:grpSpPr>
        <p:pic>
          <p:nvPicPr>
            <p:cNvPr id="16" name="Picture 14" descr="kindai-mark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119"/>
              <a:ext cx="454" cy="590"/>
            </a:xfrm>
            <a:prstGeom prst="rect">
              <a:avLst/>
            </a:prstGeom>
            <a:noFill/>
          </p:spPr>
        </p:pic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>
              <a:off x="158" y="119"/>
              <a:ext cx="454" cy="590"/>
            </a:xfrm>
            <a:prstGeom prst="roundRect">
              <a:avLst>
                <a:gd name="adj" fmla="val 16667"/>
              </a:avLst>
            </a:prstGeom>
            <a:noFill/>
            <a:ln w="1587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336694" y="3144344"/>
            <a:ext cx="8568952" cy="1446550"/>
          </a:xfrm>
          <a:prstGeom prst="rect">
            <a:avLst/>
          </a:prstGeom>
          <a:solidFill>
            <a:srgbClr val="000090">
              <a:alpha val="83000"/>
            </a:srgbClr>
          </a:solidFill>
          <a:ln w="25400">
            <a:solidFill>
              <a:srgbClr val="CCFFCC">
                <a:alpha val="76000"/>
              </a:srgb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ja-JP" sz="3200" dirty="0"/>
              <a:t> </a:t>
            </a:r>
            <a:r>
              <a:rPr lang="en-US" altLang="ja-JP" sz="2800" dirty="0" smtClean="0"/>
              <a:t>The </a:t>
            </a:r>
            <a:r>
              <a:rPr lang="en-US" altLang="ja-JP" sz="2800" dirty="0"/>
              <a:t>estimated amplitudes of </a:t>
            </a:r>
            <a:r>
              <a:rPr lang="en-US" altLang="ja-JP" sz="2800" dirty="0">
                <a:solidFill>
                  <a:srgbClr val="FFFF00"/>
                </a:solidFill>
              </a:rPr>
              <a:t>convergence perturbation </a:t>
            </a:r>
            <a:r>
              <a:rPr lang="en-US" altLang="ja-JP" sz="2800" dirty="0" smtClean="0">
                <a:solidFill>
                  <a:srgbClr val="FFFF00"/>
                </a:solidFill>
              </a:rPr>
              <a:t>increase </a:t>
            </a:r>
            <a:r>
              <a:rPr lang="en-US" altLang="ja-JP" sz="2800" dirty="0">
                <a:solidFill>
                  <a:srgbClr val="FFFF00"/>
                </a:solidFill>
              </a:rPr>
              <a:t>with the source redshift </a:t>
            </a:r>
            <a:r>
              <a:rPr lang="en-US" altLang="ja-JP" sz="2800" dirty="0"/>
              <a:t>as predicted by theoretical models</a:t>
            </a:r>
            <a:r>
              <a:rPr lang="en-US" altLang="ja-JP" sz="2800" dirty="0" smtClean="0"/>
              <a:t>.</a:t>
            </a:r>
            <a:endParaRPr lang="en-US" altLang="ja-JP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6694" y="5013176"/>
            <a:ext cx="8568952" cy="584775"/>
          </a:xfrm>
          <a:prstGeom prst="rect">
            <a:avLst/>
          </a:prstGeom>
          <a:solidFill>
            <a:srgbClr val="000090">
              <a:alpha val="83000"/>
            </a:srgbClr>
          </a:solidFill>
          <a:ln w="25400">
            <a:solidFill>
              <a:srgbClr val="CCFFCC">
                <a:alpha val="76000"/>
              </a:srgb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ja-JP" sz="3200" dirty="0"/>
              <a:t> </a:t>
            </a:r>
            <a:r>
              <a:rPr lang="en-US" altLang="ja-JP" sz="2800" dirty="0" smtClean="0"/>
              <a:t>Unique probe into mini-halos M&lt;10^6 solar mass </a:t>
            </a:r>
            <a:endParaRPr lang="en-US" altLang="ja-JP" sz="2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40535"/>
            <a:ext cx="720724" cy="912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73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010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51520" y="116632"/>
            <a:ext cx="720725" cy="936625"/>
            <a:chOff x="158" y="119"/>
            <a:chExt cx="454" cy="590"/>
          </a:xfrm>
        </p:grpSpPr>
        <p:pic>
          <p:nvPicPr>
            <p:cNvPr id="16" name="Picture 14" descr="kindai-mark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119"/>
              <a:ext cx="454" cy="590"/>
            </a:xfrm>
            <a:prstGeom prst="rect">
              <a:avLst/>
            </a:prstGeom>
            <a:noFill/>
          </p:spPr>
        </p:pic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>
              <a:off x="158" y="119"/>
              <a:ext cx="454" cy="590"/>
            </a:xfrm>
            <a:prstGeom prst="roundRect">
              <a:avLst>
                <a:gd name="adj" fmla="val 16667"/>
              </a:avLst>
            </a:prstGeom>
            <a:noFill/>
            <a:ln w="1587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336694" y="1685126"/>
            <a:ext cx="8568952" cy="1815882"/>
          </a:xfrm>
          <a:prstGeom prst="rect">
            <a:avLst/>
          </a:prstGeom>
          <a:solidFill>
            <a:srgbClr val="000090">
              <a:alpha val="83000"/>
            </a:srgbClr>
          </a:solidFill>
          <a:ln w="25400">
            <a:solidFill>
              <a:srgbClr val="CCFFCC">
                <a:alpha val="76000"/>
              </a:srgb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ja-JP" altLang="en-US" sz="2800" dirty="0"/>
              <a:t>手間</a:t>
            </a:r>
            <a:r>
              <a:rPr lang="ja-JP" altLang="en-US" sz="2800" dirty="0" smtClean="0"/>
              <a:t>のかかる </a:t>
            </a:r>
            <a:r>
              <a:rPr lang="en-US" altLang="ja-JP" sz="2800" dirty="0" smtClean="0"/>
              <a:t>ray-tracing </a:t>
            </a:r>
            <a:r>
              <a:rPr lang="ja-JP" altLang="en-US" sz="2800" dirty="0" smtClean="0"/>
              <a:t>計算を行わなくても、</a:t>
            </a:r>
            <a:r>
              <a:rPr lang="en-US" altLang="ja-JP" sz="2800" dirty="0" smtClean="0">
                <a:solidFill>
                  <a:srgbClr val="FFFF00"/>
                </a:solidFill>
              </a:rPr>
              <a:t>weak lensing </a:t>
            </a:r>
            <a:r>
              <a:rPr lang="ja-JP" altLang="en-US" sz="2800" dirty="0" smtClean="0">
                <a:solidFill>
                  <a:srgbClr val="FFFF00"/>
                </a:solidFill>
              </a:rPr>
              <a:t>業界で</a:t>
            </a:r>
            <a:r>
              <a:rPr lang="ja-JP" altLang="en-US" sz="2800" dirty="0">
                <a:solidFill>
                  <a:srgbClr val="FFFF00"/>
                </a:solidFill>
              </a:rPr>
              <a:t>お</a:t>
            </a:r>
            <a:r>
              <a:rPr lang="ja-JP" altLang="en-US" sz="2800" dirty="0" smtClean="0">
                <a:solidFill>
                  <a:srgbClr val="FFFF00"/>
                </a:solidFill>
              </a:rPr>
              <a:t>なじみの </a:t>
            </a:r>
            <a:r>
              <a:rPr lang="en-US" altLang="ja-JP" sz="2800" dirty="0" smtClean="0">
                <a:solidFill>
                  <a:srgbClr val="FFFF00"/>
                </a:solidFill>
              </a:rPr>
              <a:t>convergence power spectrum </a:t>
            </a:r>
            <a:r>
              <a:rPr lang="ja-JP" altLang="en-US" sz="2800" dirty="0" smtClean="0">
                <a:solidFill>
                  <a:srgbClr val="FFFF00"/>
                </a:solidFill>
              </a:rPr>
              <a:t>を使えば、誰でも手軽に </a:t>
            </a:r>
            <a:r>
              <a:rPr lang="en-US" altLang="ja-JP" sz="2800" dirty="0" smtClean="0">
                <a:solidFill>
                  <a:srgbClr val="FFFF00"/>
                </a:solidFill>
              </a:rPr>
              <a:t>flux  anomaly </a:t>
            </a:r>
            <a:r>
              <a:rPr lang="ja-JP" altLang="en-US" sz="2800" dirty="0" smtClean="0">
                <a:solidFill>
                  <a:srgbClr val="FFFF00"/>
                </a:solidFill>
              </a:rPr>
              <a:t>を計算できる</a:t>
            </a:r>
            <a:r>
              <a:rPr lang="en-US" altLang="ja-JP" sz="2800" dirty="0" smtClean="0">
                <a:solidFill>
                  <a:srgbClr val="FFFF00"/>
                </a:solidFill>
              </a:rPr>
              <a:t> </a:t>
            </a:r>
            <a:endParaRPr lang="en-US" altLang="ja-JP" sz="2800" dirty="0">
              <a:solidFill>
                <a:srgbClr val="FFFF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40535"/>
            <a:ext cx="720724" cy="912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89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010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Future Work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6694" y="1685126"/>
            <a:ext cx="8568952" cy="523220"/>
          </a:xfrm>
          <a:prstGeom prst="rect">
            <a:avLst/>
          </a:prstGeom>
          <a:solidFill>
            <a:srgbClr val="000090">
              <a:alpha val="83000"/>
            </a:srgbClr>
          </a:solidFill>
          <a:ln w="25400">
            <a:solidFill>
              <a:srgbClr val="CCFFCC">
                <a:alpha val="76000"/>
              </a:srgb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ja-JP" sz="2800" dirty="0" smtClean="0">
                <a:solidFill>
                  <a:srgbClr val="FFFF00"/>
                </a:solidFill>
              </a:rPr>
              <a:t>Main lens </a:t>
            </a:r>
            <a:r>
              <a:rPr lang="ja-JP" altLang="en-US" sz="2800" dirty="0" smtClean="0">
                <a:solidFill>
                  <a:srgbClr val="FFFF00"/>
                </a:solidFill>
              </a:rPr>
              <a:t>内の </a:t>
            </a:r>
            <a:r>
              <a:rPr lang="en-US" altLang="ja-JP" sz="2800" dirty="0" smtClean="0">
                <a:solidFill>
                  <a:srgbClr val="FFFF00"/>
                </a:solidFill>
              </a:rPr>
              <a:t>substructure </a:t>
            </a:r>
            <a:r>
              <a:rPr lang="ja-JP" altLang="en-US" sz="2800" dirty="0" smtClean="0">
                <a:solidFill>
                  <a:srgbClr val="FFFF00"/>
                </a:solidFill>
              </a:rPr>
              <a:t>も考慮　</a:t>
            </a:r>
            <a:r>
              <a:rPr lang="en-US" altLang="ja-JP" sz="2800" dirty="0" smtClean="0">
                <a:solidFill>
                  <a:srgbClr val="FFFF00"/>
                </a:solidFill>
              </a:rPr>
              <a:t> </a:t>
            </a:r>
            <a:endParaRPr lang="en-US" altLang="ja-JP" sz="28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473732"/>
            <a:ext cx="8568952" cy="1692771"/>
          </a:xfrm>
          <a:prstGeom prst="rect">
            <a:avLst/>
          </a:prstGeom>
          <a:solidFill>
            <a:srgbClr val="000090">
              <a:alpha val="83000"/>
            </a:srgbClr>
          </a:solidFill>
          <a:ln w="25400">
            <a:solidFill>
              <a:srgbClr val="CCFFCC">
                <a:alpha val="76000"/>
              </a:srgb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ja-JP" altLang="en-US" sz="2800" dirty="0" smtClean="0">
                <a:solidFill>
                  <a:srgbClr val="FFFF00"/>
                </a:solidFill>
              </a:rPr>
              <a:t>バリオン成分の</a:t>
            </a:r>
            <a:r>
              <a:rPr lang="ja-JP" altLang="en-US" sz="2800" dirty="0">
                <a:solidFill>
                  <a:srgbClr val="FFFF00"/>
                </a:solidFill>
              </a:rPr>
              <a:t>影響</a:t>
            </a:r>
            <a:r>
              <a:rPr lang="ja-JP" altLang="en-US" sz="2800" dirty="0" smtClean="0">
                <a:solidFill>
                  <a:srgbClr val="FFFF00"/>
                </a:solidFill>
              </a:rPr>
              <a:t>　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r>
              <a:rPr lang="ja-JP" altLang="en-US" sz="2800" dirty="0">
                <a:solidFill>
                  <a:srgbClr val="FFFF00"/>
                </a:solidFill>
              </a:rPr>
              <a:t>　</a:t>
            </a:r>
            <a:r>
              <a:rPr lang="ja-JP" altLang="en-US" sz="2400" dirty="0" smtClean="0"/>
              <a:t>（小ハロー </a:t>
            </a:r>
            <a:r>
              <a:rPr lang="en-US" altLang="ja-JP" sz="2400" dirty="0" smtClean="0"/>
              <a:t>M&lt;10^6Msun </a:t>
            </a:r>
            <a:r>
              <a:rPr lang="ja-JP" altLang="en-US" sz="2400" dirty="0" smtClean="0"/>
              <a:t>はバリオンクーリングが効かない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ため、ダークマターが主成分と期待される。超新星爆発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でガスが吹き飛ばされるため。）</a:t>
            </a:r>
            <a:endParaRPr lang="en-US" altLang="ja-JP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4437112"/>
            <a:ext cx="8568952" cy="954107"/>
          </a:xfrm>
          <a:prstGeom prst="rect">
            <a:avLst/>
          </a:prstGeom>
          <a:solidFill>
            <a:srgbClr val="000090">
              <a:alpha val="83000"/>
            </a:srgbClr>
          </a:solidFill>
          <a:ln w="25400">
            <a:solidFill>
              <a:srgbClr val="CCFFCC">
                <a:alpha val="76000"/>
              </a:srgb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ja-JP" sz="2800" dirty="0">
                <a:solidFill>
                  <a:srgbClr val="FFFF00"/>
                </a:solidFill>
              </a:rPr>
              <a:t>s</a:t>
            </a:r>
            <a:r>
              <a:rPr lang="en-US" altLang="ja-JP" sz="2800" dirty="0" smtClean="0">
                <a:solidFill>
                  <a:srgbClr val="FFFF00"/>
                </a:solidFill>
              </a:rPr>
              <a:t>mall scale </a:t>
            </a:r>
            <a:r>
              <a:rPr lang="ja-JP" altLang="en-US" sz="2800" dirty="0" smtClean="0">
                <a:solidFill>
                  <a:srgbClr val="FFFF00"/>
                </a:solidFill>
              </a:rPr>
              <a:t>での </a:t>
            </a:r>
            <a:r>
              <a:rPr lang="en-US" altLang="ja-JP" sz="2800" dirty="0" smtClean="0">
                <a:solidFill>
                  <a:srgbClr val="FFFF00"/>
                </a:solidFill>
              </a:rPr>
              <a:t>P(k) </a:t>
            </a:r>
            <a:r>
              <a:rPr lang="ja-JP" altLang="en-US" sz="2800" dirty="0" err="1" smtClean="0">
                <a:solidFill>
                  <a:srgbClr val="FFFF00"/>
                </a:solidFill>
              </a:rPr>
              <a:t>への</a:t>
            </a:r>
            <a:r>
              <a:rPr lang="ja-JP" altLang="en-US" sz="2800" dirty="0" smtClean="0">
                <a:solidFill>
                  <a:srgbClr val="FFFF00"/>
                </a:solidFill>
              </a:rPr>
              <a:t>制限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r>
              <a:rPr lang="en-US" altLang="ja-JP" sz="2800" dirty="0" smtClean="0">
                <a:solidFill>
                  <a:srgbClr val="FFFF00"/>
                </a:solidFill>
              </a:rPr>
              <a:t>        </a:t>
            </a:r>
            <a:r>
              <a:rPr lang="en-US" altLang="ja-JP" sz="2400" dirty="0"/>
              <a:t>w</a:t>
            </a:r>
            <a:r>
              <a:rPr lang="en-US" altLang="ja-JP" sz="2400" dirty="0" smtClean="0"/>
              <a:t>arm dark matter ?   </a:t>
            </a:r>
            <a:r>
              <a:rPr lang="ja-JP" altLang="en-US" sz="2400" dirty="0" smtClean="0"/>
              <a:t>（</a:t>
            </a:r>
            <a:r>
              <a:rPr lang="en-US" altLang="ja-JP" sz="2400" dirty="0" err="1" smtClean="0"/>
              <a:t>Mirranda</a:t>
            </a:r>
            <a:r>
              <a:rPr lang="en-US" altLang="ja-JP" sz="2400" dirty="0" smtClean="0"/>
              <a:t> &amp; </a:t>
            </a:r>
            <a:r>
              <a:rPr lang="en-US" altLang="ja-JP" sz="2400" dirty="0" err="1" smtClean="0"/>
              <a:t>Maccio</a:t>
            </a:r>
            <a:r>
              <a:rPr lang="en-US" altLang="ja-JP" sz="2400" dirty="0" smtClean="0"/>
              <a:t> 2007</a:t>
            </a:r>
            <a:r>
              <a:rPr lang="ja-JP" altLang="en-US" sz="2400" dirty="0" smtClean="0"/>
              <a:t>）</a:t>
            </a:r>
            <a:r>
              <a:rPr lang="ja-JP" altLang="en-US" sz="2800" dirty="0" smtClean="0">
                <a:solidFill>
                  <a:srgbClr val="FFFF00"/>
                </a:solidFill>
              </a:rPr>
              <a:t>　</a:t>
            </a:r>
            <a:r>
              <a:rPr lang="en-US" altLang="ja-JP" sz="2800" dirty="0" smtClean="0">
                <a:solidFill>
                  <a:srgbClr val="FFFF00"/>
                </a:solidFill>
              </a:rPr>
              <a:t> </a:t>
            </a:r>
            <a:endParaRPr lang="en-US" altLang="ja-JP" sz="2800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5786100"/>
            <a:ext cx="8568952" cy="523220"/>
          </a:xfrm>
          <a:prstGeom prst="rect">
            <a:avLst/>
          </a:prstGeom>
          <a:solidFill>
            <a:srgbClr val="000090">
              <a:alpha val="83000"/>
            </a:srgbClr>
          </a:solidFill>
          <a:ln w="25400">
            <a:solidFill>
              <a:srgbClr val="CCFFCC">
                <a:alpha val="76000"/>
              </a:srgb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ja-JP" sz="2800" dirty="0" smtClean="0">
                <a:solidFill>
                  <a:srgbClr val="FFFF00"/>
                </a:solidFill>
              </a:rPr>
              <a:t>ALMA </a:t>
            </a:r>
            <a:r>
              <a:rPr lang="ja-JP" altLang="en-US" sz="2800" dirty="0" smtClean="0">
                <a:solidFill>
                  <a:srgbClr val="FFFF00"/>
                </a:solidFill>
              </a:rPr>
              <a:t>でレンズ天体の詳細観測　</a:t>
            </a:r>
            <a:r>
              <a:rPr lang="en-US" altLang="ja-JP" sz="2800" dirty="0" smtClean="0">
                <a:solidFill>
                  <a:srgbClr val="FFFF00"/>
                </a:solidFill>
              </a:rPr>
              <a:t> </a:t>
            </a:r>
            <a:endParaRPr lang="en-US" altLang="ja-JP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3284"/>
            <a:ext cx="5040560" cy="492405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307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53400" y="6448251"/>
            <a:ext cx="533400" cy="365125"/>
          </a:xfrm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F80AB17B-DA61-411D-A7EF-AA6E5603C03F}" type="slidenum">
              <a:rPr kumimoji="0" lang="ja-JP" altLang="en-US" sz="1400" smtClean="0"/>
              <a:pPr eaLnBrk="1" hangingPunct="1"/>
              <a:t>36</a:t>
            </a:fld>
            <a:endParaRPr kumimoji="0" lang="en-US" altLang="ja-JP" sz="1400" smtClean="0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11560" y="260648"/>
            <a:ext cx="806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latin typeface="Arial" charset="0"/>
              </a:rPr>
              <a:t>Fitting function of non-linear matter power spectrum </a:t>
            </a:r>
            <a:r>
              <a:rPr lang="ja-JP" altLang="en-US" b="1" dirty="0">
                <a:latin typeface="Arial" charset="0"/>
              </a:rPr>
              <a:t>　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827584" y="717848"/>
            <a:ext cx="6503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bg2"/>
                </a:solidFill>
                <a:latin typeface="Arial" charset="0"/>
              </a:rPr>
              <a:t>Halo-fit model</a:t>
            </a:r>
            <a:r>
              <a:rPr lang="ja-JP" altLang="en-US" b="1" dirty="0">
                <a:latin typeface="Arial" charset="0"/>
              </a:rPr>
              <a:t>　                 　　　　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</a:rPr>
              <a:t>our model 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　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724525" y="6364114"/>
            <a:ext cx="3493264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 dirty="0">
                <a:solidFill>
                  <a:schemeClr val="bg1"/>
                </a:solidFill>
              </a:rPr>
              <a:t>●</a:t>
            </a:r>
            <a:r>
              <a:rPr lang="en-US" altLang="ja-JP" sz="2000" b="1" dirty="0"/>
              <a:t> </a:t>
            </a:r>
            <a:r>
              <a:rPr lang="en-US" altLang="ja-JP" sz="2000" b="1" dirty="0">
                <a:solidFill>
                  <a:srgbClr val="C0C0C0"/>
                </a:solidFill>
              </a:rPr>
              <a:t>●</a:t>
            </a:r>
            <a:r>
              <a:rPr lang="en-US" altLang="ja-JP" sz="2000" b="1" dirty="0">
                <a:solidFill>
                  <a:schemeClr val="bg1"/>
                </a:solidFill>
              </a:rPr>
              <a:t> 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：</a:t>
            </a:r>
            <a:r>
              <a:rPr lang="en-US" altLang="ja-JP" sz="2000" b="1" dirty="0" smtClean="0">
                <a:solidFill>
                  <a:schemeClr val="bg1"/>
                </a:solidFill>
                <a:latin typeface="Arial" charset="0"/>
              </a:rPr>
              <a:t>simulation </a:t>
            </a:r>
            <a:r>
              <a:rPr lang="en-US" altLang="ja-JP" sz="2000" b="1" dirty="0">
                <a:solidFill>
                  <a:schemeClr val="bg1"/>
                </a:solidFill>
                <a:latin typeface="Arial" charset="0"/>
              </a:rPr>
              <a:t>results</a:t>
            </a:r>
            <a:r>
              <a:rPr lang="ja-JP" altLang="en-US" sz="2000" b="1" dirty="0">
                <a:latin typeface="Arial" charset="0"/>
              </a:rPr>
              <a:t>　　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5868988" y="6384751"/>
            <a:ext cx="1444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5868988" y="6745114"/>
            <a:ext cx="1444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197600" y="6384751"/>
            <a:ext cx="144463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6197600" y="6745114"/>
            <a:ext cx="144463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6265863" y="6384751"/>
            <a:ext cx="0" cy="360363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114921" y="1143298"/>
            <a:ext cx="7397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chemeClr val="bg2"/>
                </a:solidFill>
                <a:latin typeface="Arial" charset="0"/>
              </a:rPr>
              <a:t>～</a:t>
            </a:r>
            <a:r>
              <a:rPr lang="en-US" altLang="ja-JP" b="1" dirty="0">
                <a:solidFill>
                  <a:schemeClr val="bg2"/>
                </a:solidFill>
                <a:latin typeface="Arial" charset="0"/>
              </a:rPr>
              <a:t>30% discrepancy</a:t>
            </a:r>
            <a:r>
              <a:rPr lang="ja-JP" altLang="en-US" b="1" dirty="0">
                <a:latin typeface="Arial" charset="0"/>
              </a:rPr>
              <a:t>　　　　　　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　  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</a:rPr>
              <a:t>&lt;</a:t>
            </a:r>
            <a:r>
              <a:rPr lang="en-US" altLang="ja-JP" b="1" dirty="0" smtClean="0">
                <a:solidFill>
                  <a:srgbClr val="FFFF00"/>
                </a:solidFill>
                <a:latin typeface="Arial" charset="0"/>
              </a:rPr>
              <a:t>10%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</a:rPr>
              <a:t>agreement 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　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643934" y="898823"/>
            <a:ext cx="431800" cy="485775"/>
          </a:xfrm>
          <a:prstGeom prst="rightArrow">
            <a:avLst>
              <a:gd name="adj1" fmla="val 49676"/>
              <a:gd name="adj2" fmla="val 4816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5940152" y="6384751"/>
            <a:ext cx="0" cy="36036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49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430"/>
            <a:ext cx="7732340" cy="688295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テキスト ボックス 4"/>
          <p:cNvSpPr txBox="1"/>
          <p:nvPr/>
        </p:nvSpPr>
        <p:spPr>
          <a:xfrm>
            <a:off x="6012160" y="260648"/>
            <a:ext cx="1938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w=-0.8                 w=-1.2  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32557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11560" y="260648"/>
            <a:ext cx="806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latin typeface="Arial" charset="0"/>
              </a:rPr>
              <a:t>Fitting function of non-linear matter power spectrum </a:t>
            </a:r>
            <a:r>
              <a:rPr lang="ja-JP" altLang="en-US" b="1" dirty="0">
                <a:latin typeface="Arial" charset="0"/>
              </a:rPr>
              <a:t>　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827584" y="717848"/>
            <a:ext cx="6503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bg2"/>
                </a:solidFill>
                <a:latin typeface="Arial" charset="0"/>
              </a:rPr>
              <a:t>Halo-fit model</a:t>
            </a:r>
            <a:r>
              <a:rPr lang="ja-JP" altLang="en-US" b="1" dirty="0">
                <a:latin typeface="Arial" charset="0"/>
              </a:rPr>
              <a:t>　                 　　　　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</a:rPr>
              <a:t>our model 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　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114921" y="1143298"/>
            <a:ext cx="7397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chemeClr val="bg2"/>
                </a:solidFill>
                <a:latin typeface="Arial" charset="0"/>
              </a:rPr>
              <a:t>～</a:t>
            </a:r>
            <a:r>
              <a:rPr lang="en-US" altLang="ja-JP" b="1" dirty="0">
                <a:solidFill>
                  <a:schemeClr val="bg2"/>
                </a:solidFill>
                <a:latin typeface="Arial" charset="0"/>
              </a:rPr>
              <a:t>30% discrepancy</a:t>
            </a:r>
            <a:r>
              <a:rPr lang="ja-JP" altLang="en-US" b="1" dirty="0">
                <a:latin typeface="Arial" charset="0"/>
              </a:rPr>
              <a:t>　　　　　　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　  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</a:rPr>
              <a:t>&lt;</a:t>
            </a:r>
            <a:r>
              <a:rPr lang="en-US" altLang="ja-JP" b="1" dirty="0" smtClean="0">
                <a:solidFill>
                  <a:srgbClr val="FFFF00"/>
                </a:solidFill>
                <a:latin typeface="Arial" charset="0"/>
              </a:rPr>
              <a:t>10%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</a:rPr>
              <a:t>agreement 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　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643934" y="898823"/>
            <a:ext cx="431800" cy="485775"/>
          </a:xfrm>
          <a:prstGeom prst="rightArrow">
            <a:avLst>
              <a:gd name="adj1" fmla="val 49676"/>
              <a:gd name="adj2" fmla="val 4816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01755"/>
            <a:ext cx="8640960" cy="36475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テキスト ボックス 2"/>
          <p:cNvSpPr txBox="1"/>
          <p:nvPr/>
        </p:nvSpPr>
        <p:spPr>
          <a:xfrm>
            <a:off x="1043608" y="1844824"/>
            <a:ext cx="7542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Cosmic shear, convergence power spectrum &amp; correlation function 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95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11560" y="260648"/>
            <a:ext cx="806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prstClr val="white"/>
                </a:solidFill>
                <a:latin typeface="Arial" charset="0"/>
              </a:rPr>
              <a:t>Fitting function of non-linear matter power spectrum </a:t>
            </a:r>
            <a:r>
              <a:rPr lang="ja-JP" altLang="en-US" b="1" dirty="0">
                <a:solidFill>
                  <a:prstClr val="white"/>
                </a:solidFill>
                <a:latin typeface="Arial" charset="0"/>
              </a:rPr>
              <a:t>　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827584" y="717848"/>
            <a:ext cx="6503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30356E"/>
                </a:solidFill>
                <a:latin typeface="Arial" charset="0"/>
              </a:rPr>
              <a:t>Halo-fit model</a:t>
            </a:r>
            <a:r>
              <a:rPr lang="ja-JP" altLang="en-US" b="1" dirty="0">
                <a:solidFill>
                  <a:prstClr val="white"/>
                </a:solidFill>
                <a:latin typeface="Arial" charset="0"/>
              </a:rPr>
              <a:t>　                 　　　　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</a:rPr>
              <a:t>our model 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　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114921" y="1143298"/>
            <a:ext cx="7397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rgbClr val="30356E"/>
                </a:solidFill>
                <a:latin typeface="Arial" charset="0"/>
              </a:rPr>
              <a:t>～</a:t>
            </a:r>
            <a:r>
              <a:rPr lang="en-US" altLang="ja-JP" b="1" dirty="0">
                <a:solidFill>
                  <a:srgbClr val="30356E"/>
                </a:solidFill>
                <a:latin typeface="Arial" charset="0"/>
              </a:rPr>
              <a:t>30% discrepancy</a:t>
            </a:r>
            <a:r>
              <a:rPr lang="ja-JP" altLang="en-US" b="1" dirty="0">
                <a:solidFill>
                  <a:prstClr val="white"/>
                </a:solidFill>
                <a:latin typeface="Arial" charset="0"/>
              </a:rPr>
              <a:t>　　　　　　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　  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</a:rPr>
              <a:t>&lt;</a:t>
            </a:r>
            <a:r>
              <a:rPr lang="en-US" altLang="ja-JP" b="1" dirty="0" smtClean="0">
                <a:solidFill>
                  <a:srgbClr val="FFFF00"/>
                </a:solidFill>
                <a:latin typeface="Arial" charset="0"/>
              </a:rPr>
              <a:t>10%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</a:rPr>
              <a:t>agreement 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　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643934" y="898823"/>
            <a:ext cx="431800" cy="485775"/>
          </a:xfrm>
          <a:prstGeom prst="rightArrow">
            <a:avLst>
              <a:gd name="adj1" fmla="val 49676"/>
              <a:gd name="adj2" fmla="val 4816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1844824"/>
            <a:ext cx="7542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prstClr val="white"/>
                </a:solidFill>
              </a:rPr>
              <a:t>Cosmic shear, convergence power spectrum &amp; correlation function </a:t>
            </a:r>
            <a:endParaRPr lang="ja-JP" altLang="en-US" sz="2000" b="1" dirty="0">
              <a:solidFill>
                <a:prstClr val="white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68365"/>
            <a:ext cx="4413870" cy="394095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下矢印 4"/>
          <p:cNvSpPr/>
          <p:nvPr/>
        </p:nvSpPr>
        <p:spPr>
          <a:xfrm rot="10800000">
            <a:off x="5887568" y="4653136"/>
            <a:ext cx="340616" cy="576064"/>
          </a:xfrm>
          <a:prstGeom prst="downArrow">
            <a:avLst>
              <a:gd name="adj1" fmla="val 50000"/>
              <a:gd name="adj2" fmla="val 607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0192" y="4941168"/>
            <a:ext cx="121700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2"/>
                </a:solidFill>
              </a:rPr>
              <a:t>10% up </a:t>
            </a:r>
            <a:endParaRPr kumimoji="1" lang="ja-JP" alt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6667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Flux- ratio anomalies  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251519" y="1340768"/>
            <a:ext cx="8271816" cy="635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Sub halos 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>
                <a:solidFill>
                  <a:prstClr val="white"/>
                </a:solidFill>
              </a:rPr>
              <a:t> </a:t>
            </a:r>
            <a:r>
              <a:rPr lang="en-US" altLang="ja-JP" sz="3000" dirty="0" smtClean="0">
                <a:solidFill>
                  <a:prstClr val="white"/>
                </a:solidFill>
              </a:rPr>
              <a:t>     but predicted </a:t>
            </a:r>
            <a:r>
              <a:rPr lang="en-US" altLang="ja-JP" sz="3000" dirty="0" err="1" smtClean="0">
                <a:solidFill>
                  <a:prstClr val="white"/>
                </a:solidFill>
              </a:rPr>
              <a:t>subhalos</a:t>
            </a:r>
            <a:r>
              <a:rPr lang="en-US" altLang="ja-JP" sz="3000" dirty="0" smtClean="0">
                <a:solidFill>
                  <a:prstClr val="white"/>
                </a:solidFill>
              </a:rPr>
              <a:t> too low for anomalies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2400" dirty="0" smtClean="0">
                <a:solidFill>
                  <a:prstClr val="white"/>
                </a:solidFill>
              </a:rPr>
              <a:t>       (</a:t>
            </a:r>
            <a:r>
              <a:rPr lang="en-US" altLang="ja-JP" sz="2400" dirty="0" err="1" smtClean="0">
                <a:solidFill>
                  <a:prstClr val="white"/>
                </a:solidFill>
              </a:rPr>
              <a:t>Maccio</a:t>
            </a:r>
            <a:r>
              <a:rPr lang="en-US" altLang="ja-JP" sz="2400" dirty="0" smtClean="0">
                <a:solidFill>
                  <a:prstClr val="white"/>
                </a:solidFill>
              </a:rPr>
              <a:t> &amp; </a:t>
            </a:r>
            <a:r>
              <a:rPr lang="en-US" altLang="ja-JP" sz="2400" dirty="0" err="1" smtClean="0">
                <a:solidFill>
                  <a:prstClr val="white"/>
                </a:solidFill>
              </a:rPr>
              <a:t>Mirranda</a:t>
            </a:r>
            <a:r>
              <a:rPr lang="en-US" altLang="ja-JP" sz="2400" dirty="0" smtClean="0">
                <a:solidFill>
                  <a:prstClr val="white"/>
                </a:solidFill>
              </a:rPr>
              <a:t> 2006, </a:t>
            </a:r>
            <a:r>
              <a:rPr lang="da-DK" altLang="ja-JP" sz="2400" dirty="0">
                <a:solidFill>
                  <a:prstClr val="white"/>
                </a:solidFill>
              </a:rPr>
              <a:t>Amara et al. 2006</a:t>
            </a:r>
            <a:r>
              <a:rPr lang="da-DK" altLang="ja-JP" sz="2400" dirty="0" smtClean="0">
                <a:solidFill>
                  <a:prstClr val="white"/>
                </a:solidFill>
              </a:rPr>
              <a:t>;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da-DK" altLang="ja-JP" sz="2400" dirty="0">
                <a:solidFill>
                  <a:prstClr val="white"/>
                </a:solidFill>
              </a:rPr>
              <a:t> </a:t>
            </a:r>
            <a:r>
              <a:rPr lang="da-DK" altLang="ja-JP" sz="2400" dirty="0" smtClean="0">
                <a:solidFill>
                  <a:prstClr val="white"/>
                </a:solidFill>
              </a:rPr>
              <a:t>        </a:t>
            </a:r>
            <a:r>
              <a:rPr lang="da-DK" altLang="ja-JP" sz="2400" dirty="0">
                <a:solidFill>
                  <a:prstClr val="white"/>
                </a:solidFill>
              </a:rPr>
              <a:t>Xu et al. </a:t>
            </a:r>
            <a:r>
              <a:rPr lang="da-DK" altLang="ja-JP" sz="2400" dirty="0" smtClean="0">
                <a:solidFill>
                  <a:prstClr val="white"/>
                </a:solidFill>
              </a:rPr>
              <a:t>2009, 2010</a:t>
            </a:r>
            <a:r>
              <a:rPr lang="da-DK" altLang="ja-JP" sz="2400" dirty="0">
                <a:solidFill>
                  <a:prstClr val="white"/>
                </a:solidFill>
              </a:rPr>
              <a:t>; Chen 2009; Chen et al. </a:t>
            </a:r>
            <a:r>
              <a:rPr lang="da-DK" altLang="ja-JP" sz="2400" dirty="0" smtClean="0">
                <a:solidFill>
                  <a:prstClr val="white"/>
                </a:solidFill>
              </a:rPr>
              <a:t>2011)</a:t>
            </a:r>
            <a:endParaRPr lang="en-US" altLang="ja-JP" sz="24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24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Luminous satellites may contribute significantly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2400" dirty="0">
                <a:solidFill>
                  <a:prstClr val="white"/>
                </a:solidFill>
              </a:rPr>
              <a:t>        (McKean et al. 2007, Shin &amp; Evans 2008</a:t>
            </a:r>
            <a:r>
              <a:rPr lang="en-US" altLang="ja-JP" sz="2400" dirty="0" smtClean="0">
                <a:solidFill>
                  <a:prstClr val="white"/>
                </a:solidFill>
              </a:rPr>
              <a:t>;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2400" dirty="0">
                <a:solidFill>
                  <a:prstClr val="white"/>
                </a:solidFill>
              </a:rPr>
              <a:t> </a:t>
            </a:r>
            <a:r>
              <a:rPr lang="en-US" altLang="ja-JP" sz="2400" dirty="0" smtClean="0">
                <a:solidFill>
                  <a:prstClr val="white"/>
                </a:solidFill>
              </a:rPr>
              <a:t>         MacLeod et </a:t>
            </a:r>
            <a:r>
              <a:rPr lang="en-US" altLang="ja-JP" sz="2400" dirty="0">
                <a:solidFill>
                  <a:prstClr val="white"/>
                </a:solidFill>
              </a:rPr>
              <a:t>al. </a:t>
            </a:r>
            <a:r>
              <a:rPr lang="en-US" altLang="ja-JP" sz="2400" dirty="0" smtClean="0">
                <a:solidFill>
                  <a:prstClr val="white"/>
                </a:solidFill>
              </a:rPr>
              <a:t>2009)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2400" dirty="0" smtClean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200" dirty="0" smtClean="0">
                <a:solidFill>
                  <a:prstClr val="white"/>
                </a:solidFill>
              </a:rPr>
              <a:t>   Line-of-sight halos?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2400" dirty="0">
                <a:solidFill>
                  <a:prstClr val="white"/>
                </a:solidFill>
              </a:rPr>
              <a:t> </a:t>
            </a:r>
            <a:r>
              <a:rPr lang="en-US" altLang="ja-JP" sz="2400" dirty="0" smtClean="0">
                <a:solidFill>
                  <a:prstClr val="white"/>
                </a:solidFill>
              </a:rPr>
              <a:t>         (</a:t>
            </a:r>
            <a:r>
              <a:rPr lang="en-US" altLang="ja-JP" sz="2400" dirty="0" smtClean="0"/>
              <a:t>Chen </a:t>
            </a:r>
            <a:r>
              <a:rPr lang="en-US" altLang="ja-JP" sz="2400" dirty="0"/>
              <a:t>et al. </a:t>
            </a:r>
            <a:r>
              <a:rPr lang="en-US" altLang="ja-JP" sz="2400" dirty="0" smtClean="0"/>
              <a:t>2003, </a:t>
            </a:r>
            <a:r>
              <a:rPr lang="en-US" altLang="ja-JP" sz="2400" dirty="0"/>
              <a:t>Metcalf </a:t>
            </a:r>
            <a:r>
              <a:rPr lang="en-US" altLang="ja-JP" sz="2400" dirty="0" smtClean="0"/>
              <a:t>2005, </a:t>
            </a:r>
            <a:r>
              <a:rPr lang="en-US" altLang="ja-JP" sz="2400" dirty="0" err="1" smtClean="0"/>
              <a:t>Xu</a:t>
            </a:r>
            <a:r>
              <a:rPr lang="en-US" altLang="ja-JP" sz="2400" dirty="0" smtClean="0"/>
              <a:t> et al. 2011)</a:t>
            </a:r>
            <a:r>
              <a:rPr lang="en-US" altLang="ja-JP" sz="2400" dirty="0" smtClean="0">
                <a:solidFill>
                  <a:prstClr val="white"/>
                </a:solidFill>
              </a:rPr>
              <a:t> 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24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endParaRPr lang="en-US" altLang="ja-JP" sz="3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11560" y="260648"/>
            <a:ext cx="806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prstClr val="white"/>
                </a:solidFill>
                <a:latin typeface="Arial" charset="0"/>
              </a:rPr>
              <a:t>Fitting function of non-linear matter power spectrum </a:t>
            </a:r>
            <a:r>
              <a:rPr lang="ja-JP" altLang="en-US" b="1" dirty="0">
                <a:solidFill>
                  <a:prstClr val="white"/>
                </a:solidFill>
                <a:latin typeface="Arial" charset="0"/>
              </a:rPr>
              <a:t>　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827584" y="717848"/>
            <a:ext cx="6503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30356E"/>
                </a:solidFill>
                <a:latin typeface="Arial" charset="0"/>
              </a:rPr>
              <a:t>Halo-fit model</a:t>
            </a:r>
            <a:r>
              <a:rPr lang="ja-JP" altLang="en-US" b="1" dirty="0">
                <a:solidFill>
                  <a:prstClr val="white"/>
                </a:solidFill>
                <a:latin typeface="Arial" charset="0"/>
              </a:rPr>
              <a:t>　                 　　　　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</a:rPr>
              <a:t>our model 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　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114921" y="1143298"/>
            <a:ext cx="7397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rgbClr val="30356E"/>
                </a:solidFill>
                <a:latin typeface="Arial" charset="0"/>
              </a:rPr>
              <a:t>～</a:t>
            </a:r>
            <a:r>
              <a:rPr lang="en-US" altLang="ja-JP" b="1" dirty="0">
                <a:solidFill>
                  <a:srgbClr val="30356E"/>
                </a:solidFill>
                <a:latin typeface="Arial" charset="0"/>
              </a:rPr>
              <a:t>30% discrepancy</a:t>
            </a:r>
            <a:r>
              <a:rPr lang="ja-JP" altLang="en-US" b="1" dirty="0">
                <a:solidFill>
                  <a:prstClr val="white"/>
                </a:solidFill>
                <a:latin typeface="Arial" charset="0"/>
              </a:rPr>
              <a:t>　　　　　　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　  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</a:rPr>
              <a:t>&lt;</a:t>
            </a:r>
            <a:r>
              <a:rPr lang="en-US" altLang="ja-JP" b="1" dirty="0" smtClean="0">
                <a:solidFill>
                  <a:srgbClr val="FFFF00"/>
                </a:solidFill>
                <a:latin typeface="Arial" charset="0"/>
              </a:rPr>
              <a:t>10%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</a:rPr>
              <a:t>agreement 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　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643934" y="898823"/>
            <a:ext cx="431800" cy="485775"/>
          </a:xfrm>
          <a:prstGeom prst="rightArrow">
            <a:avLst>
              <a:gd name="adj1" fmla="val 49676"/>
              <a:gd name="adj2" fmla="val 4816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1844824"/>
            <a:ext cx="7542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prstClr val="white"/>
                </a:solidFill>
              </a:rPr>
              <a:t>Cosmic shear, convergence power spectrum &amp; correlation function </a:t>
            </a:r>
            <a:endParaRPr lang="ja-JP" altLang="en-US" sz="2000" b="1" dirty="0">
              <a:solidFill>
                <a:prstClr val="white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68365"/>
            <a:ext cx="4413870" cy="394095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下矢印 4"/>
          <p:cNvSpPr/>
          <p:nvPr/>
        </p:nvSpPr>
        <p:spPr>
          <a:xfrm rot="10800000">
            <a:off x="5887568" y="4653136"/>
            <a:ext cx="340616" cy="576064"/>
          </a:xfrm>
          <a:prstGeom prst="downArrow">
            <a:avLst>
              <a:gd name="adj1" fmla="val 50000"/>
              <a:gd name="adj2" fmla="val 607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0192" y="4941168"/>
            <a:ext cx="121700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6F61"/>
                </a:solidFill>
              </a:rPr>
              <a:t>10% up </a:t>
            </a:r>
            <a:endParaRPr lang="ja-JP" altLang="en-US" sz="2400" b="1" dirty="0">
              <a:solidFill>
                <a:srgbClr val="FF6F6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528" y="2708920"/>
            <a:ext cx="8496944" cy="1296144"/>
          </a:xfrm>
          <a:prstGeom prst="rect">
            <a:avLst/>
          </a:prstGeom>
          <a:solidFill>
            <a:srgbClr val="FFFF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7260" y="2823319"/>
            <a:ext cx="7507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RT, Sato, </a:t>
            </a:r>
            <a:r>
              <a:rPr lang="en-US" altLang="ja-JP" sz="2400" b="1" dirty="0" err="1" smtClean="0">
                <a:solidFill>
                  <a:schemeClr val="bg1"/>
                </a:solidFill>
              </a:rPr>
              <a:t>Nishimichi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, </a:t>
            </a:r>
            <a:r>
              <a:rPr lang="en-US" altLang="ja-JP" sz="2400" b="1" dirty="0" err="1" smtClean="0">
                <a:solidFill>
                  <a:schemeClr val="bg1"/>
                </a:solidFill>
              </a:rPr>
              <a:t>Taruya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, </a:t>
            </a:r>
            <a:r>
              <a:rPr lang="en-US" altLang="ja-JP" sz="2400" b="1" dirty="0" err="1" smtClean="0">
                <a:solidFill>
                  <a:schemeClr val="bg1"/>
                </a:solidFill>
              </a:rPr>
              <a:t>Oguri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, 2012, </a:t>
            </a:r>
            <a:r>
              <a:rPr lang="en-US" altLang="ja-JP" sz="2400" b="1" dirty="0" err="1" smtClean="0">
                <a:solidFill>
                  <a:schemeClr val="bg1"/>
                </a:solidFill>
              </a:rPr>
              <a:t>ApJ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 in press   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3356992"/>
            <a:ext cx="4906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計算コードは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CAMB 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に標準搭載　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 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6239" y="44705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XT4 </a:t>
            </a:r>
            <a:r>
              <a:rPr kumimoji="1" lang="ja-JP" alt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を用いた今年度の成果　</a:t>
            </a:r>
            <a:endParaRPr kumimoji="1" lang="ja-JP" alt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788" y="1296730"/>
            <a:ext cx="8323112" cy="83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80"/>
              </a:lnSpc>
            </a:pPr>
            <a:r>
              <a:rPr lang="ja-JP" altLang="en-US" sz="2400" b="1" dirty="0" smtClean="0"/>
              <a:t>・</a:t>
            </a:r>
            <a:r>
              <a:rPr lang="en-US" altLang="ja-JP" sz="2400" b="1" dirty="0" smtClean="0"/>
              <a:t>QSO</a:t>
            </a:r>
            <a:r>
              <a:rPr lang="ja-JP" altLang="en-US" sz="2400" b="1" dirty="0" smtClean="0"/>
              <a:t>の重力レンズ多重像の明るさの異常問題に対する</a:t>
            </a:r>
            <a:endParaRPr lang="en-US" altLang="ja-JP" sz="2400" b="1" dirty="0" smtClean="0"/>
          </a:p>
          <a:p>
            <a:pPr>
              <a:lnSpc>
                <a:spcPts val="2880"/>
              </a:lnSpc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　視線方向のハローの寄与</a:t>
            </a:r>
            <a:r>
              <a:rPr lang="ja-JP" altLang="en-US" sz="2000" b="1" dirty="0" smtClean="0"/>
              <a:t>   　</a:t>
            </a:r>
            <a:r>
              <a:rPr lang="en-US" altLang="ja-JP" sz="2000" b="1" dirty="0" smtClean="0"/>
              <a:t>with </a:t>
            </a:r>
            <a:r>
              <a:rPr lang="ja-JP" altLang="en-US" sz="2000" b="1" dirty="0" smtClean="0"/>
              <a:t>井上開輝さん</a:t>
            </a:r>
            <a:r>
              <a:rPr lang="ja-JP" altLang="en-US" sz="2000" b="1" dirty="0"/>
              <a:t>（</a:t>
            </a:r>
            <a:r>
              <a:rPr lang="ja-JP" altLang="en-US" sz="2000" b="1" dirty="0" smtClean="0"/>
              <a:t>近畿大）</a:t>
            </a:r>
            <a:r>
              <a:rPr lang="ja-JP" altLang="en-US" sz="2400" b="1" dirty="0" smtClean="0"/>
              <a:t>　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23669" y="2132856"/>
            <a:ext cx="5036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C000"/>
                </a:solidFill>
              </a:rPr>
              <a:t>Inoue &amp; RT 2012,  RT &amp; Inoue in preparation </a:t>
            </a:r>
            <a:endParaRPr kumimoji="1" lang="ja-JP" altLang="en-US" sz="2000" b="1" dirty="0">
              <a:solidFill>
                <a:srgbClr val="FFC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400" y="3068960"/>
            <a:ext cx="8228535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80"/>
              </a:lnSpc>
            </a:pPr>
            <a:r>
              <a:rPr lang="ja-JP" altLang="en-US" sz="2400" b="1" dirty="0" smtClean="0"/>
              <a:t>・宇宙大規模構造のダークマター揺らぎの非線形パワー　</a:t>
            </a:r>
            <a:endParaRPr lang="en-US" altLang="ja-JP" sz="2400" b="1" dirty="0" smtClean="0"/>
          </a:p>
          <a:p>
            <a:pPr>
              <a:lnSpc>
                <a:spcPts val="2880"/>
              </a:lnSpc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　スペクトル   </a:t>
            </a:r>
            <a:r>
              <a:rPr lang="en-US" altLang="ja-JP" sz="2000" b="1" dirty="0" smtClean="0"/>
              <a:t>with </a:t>
            </a:r>
            <a:r>
              <a:rPr lang="ja-JP" altLang="en-US" sz="2000" b="1" dirty="0" smtClean="0"/>
              <a:t>佐藤君（名大）、樽家さん（東大）</a:t>
            </a:r>
            <a:endParaRPr lang="en-US" altLang="ja-JP" sz="2000" b="1" dirty="0" smtClean="0"/>
          </a:p>
          <a:p>
            <a:pPr>
              <a:lnSpc>
                <a:spcPts val="2880"/>
              </a:lnSpc>
            </a:pPr>
            <a:r>
              <a:rPr lang="en-US" altLang="ja-JP" sz="2000" b="1" dirty="0"/>
              <a:t> </a:t>
            </a:r>
            <a:r>
              <a:rPr lang="en-US" altLang="ja-JP" sz="2000" b="1" dirty="0" smtClean="0"/>
              <a:t>                                              </a:t>
            </a:r>
            <a:r>
              <a:rPr lang="ja-JP" altLang="en-US" sz="2000" b="1" dirty="0" smtClean="0"/>
              <a:t>　　西道君、大栗君（東大</a:t>
            </a:r>
            <a:r>
              <a:rPr lang="en-US" altLang="ja-JP" sz="2000" b="1" dirty="0" smtClean="0"/>
              <a:t>IPMU</a:t>
            </a:r>
            <a:r>
              <a:rPr lang="ja-JP" altLang="en-US" sz="2000" b="1" dirty="0" smtClean="0"/>
              <a:t>）</a:t>
            </a:r>
            <a:r>
              <a:rPr lang="ja-JP" altLang="en-US" sz="2400" b="1" dirty="0" smtClean="0"/>
              <a:t>　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9872" y="4221088"/>
            <a:ext cx="4661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C000"/>
                </a:solidFill>
              </a:rPr>
              <a:t>RT, Sato, </a:t>
            </a:r>
            <a:r>
              <a:rPr kumimoji="1" lang="en-US" altLang="ja-JP" sz="2000" b="1" dirty="0" err="1" smtClean="0">
                <a:solidFill>
                  <a:srgbClr val="FFC000"/>
                </a:solidFill>
              </a:rPr>
              <a:t>Nishimichi</a:t>
            </a:r>
            <a:r>
              <a:rPr kumimoji="1" lang="en-US" altLang="ja-JP" sz="2000" b="1" dirty="0" smtClean="0">
                <a:solidFill>
                  <a:srgbClr val="FFC000"/>
                </a:solidFill>
              </a:rPr>
              <a:t>, </a:t>
            </a:r>
            <a:r>
              <a:rPr kumimoji="1" lang="en-US" altLang="ja-JP" sz="2000" b="1" dirty="0" err="1" smtClean="0">
                <a:solidFill>
                  <a:srgbClr val="FFC000"/>
                </a:solidFill>
              </a:rPr>
              <a:t>Taurya</a:t>
            </a:r>
            <a:r>
              <a:rPr kumimoji="1" lang="en-US" altLang="ja-JP" sz="2000" b="1" dirty="0" smtClean="0">
                <a:solidFill>
                  <a:srgbClr val="FFC000"/>
                </a:solidFill>
              </a:rPr>
              <a:t>, </a:t>
            </a:r>
            <a:r>
              <a:rPr kumimoji="1" lang="en-US" altLang="ja-JP" sz="2000" b="1" dirty="0" err="1" smtClean="0">
                <a:solidFill>
                  <a:srgbClr val="FFC000"/>
                </a:solidFill>
              </a:rPr>
              <a:t>Oguri</a:t>
            </a:r>
            <a:r>
              <a:rPr kumimoji="1" lang="en-US" altLang="ja-JP" sz="2000" b="1" dirty="0" smtClean="0">
                <a:solidFill>
                  <a:srgbClr val="FFC000"/>
                </a:solidFill>
              </a:rPr>
              <a:t> 2012 </a:t>
            </a:r>
            <a:endParaRPr kumimoji="1" lang="ja-JP" altLang="en-US" sz="2000" b="1" dirty="0">
              <a:solidFill>
                <a:srgbClr val="FFC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881" y="5173305"/>
            <a:ext cx="8177367" cy="83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80"/>
              </a:lnSpc>
            </a:pPr>
            <a:r>
              <a:rPr lang="ja-JP" altLang="en-US" sz="2400" b="1" dirty="0" smtClean="0"/>
              <a:t>・重力レンズを受けた宇宙背景輻射の温度偏光ゆらぎ　</a:t>
            </a:r>
            <a:endParaRPr lang="en-US" altLang="ja-JP" sz="2400" b="1" dirty="0" smtClean="0"/>
          </a:p>
          <a:p>
            <a:pPr>
              <a:lnSpc>
                <a:spcPts val="2880"/>
              </a:lnSpc>
            </a:pPr>
            <a:r>
              <a:rPr lang="ja-JP" altLang="en-US" sz="2400" b="1" dirty="0"/>
              <a:t>　　</a:t>
            </a:r>
            <a:r>
              <a:rPr lang="ja-JP" altLang="en-US" sz="2400" b="1" dirty="0" smtClean="0"/>
              <a:t>　　　　　</a:t>
            </a:r>
            <a:r>
              <a:rPr lang="en-US" altLang="ja-JP" sz="2000" b="1" dirty="0" smtClean="0"/>
              <a:t>with </a:t>
            </a:r>
            <a:r>
              <a:rPr lang="ja-JP" altLang="en-US" sz="2000" b="1" dirty="0"/>
              <a:t>並</a:t>
            </a:r>
            <a:r>
              <a:rPr lang="ja-JP" altLang="en-US" sz="2000" b="1" dirty="0" smtClean="0"/>
              <a:t>河君（東大）、</a:t>
            </a:r>
            <a:r>
              <a:rPr lang="en-US" altLang="ja-JP" sz="2000" b="1" dirty="0" smtClean="0"/>
              <a:t>D. Hanson</a:t>
            </a:r>
            <a:r>
              <a:rPr lang="ja-JP" altLang="en-US" sz="2000" b="1" dirty="0" smtClean="0"/>
              <a:t>さん（カルテク）</a:t>
            </a:r>
            <a:endParaRPr lang="en-US" altLang="ja-JP" sz="20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78083" y="6021288"/>
            <a:ext cx="5370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rgbClr val="FFC000"/>
                </a:solidFill>
              </a:rPr>
              <a:t>Namikawa</a:t>
            </a:r>
            <a:r>
              <a:rPr lang="en-US" altLang="ja-JP" sz="2000" b="1" dirty="0" smtClean="0">
                <a:solidFill>
                  <a:srgbClr val="FFC000"/>
                </a:solidFill>
              </a:rPr>
              <a:t>, Hanson, RT   submitted to MNRAS </a:t>
            </a:r>
            <a:endParaRPr kumimoji="1" lang="ja-JP" alt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64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4132"/>
            <a:ext cx="5184576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1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6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5" y="-27384"/>
            <a:ext cx="7863365" cy="688538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83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9" y="920452"/>
            <a:ext cx="759142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51520" y="303039"/>
            <a:ext cx="926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HSC</a:t>
            </a:r>
            <a:r>
              <a:rPr lang="ja-JP" altLang="en-US" sz="2400" b="1" dirty="0" smtClean="0"/>
              <a:t>用全天</a:t>
            </a:r>
            <a:r>
              <a:rPr lang="en-US" altLang="ja-JP" sz="2400" b="1" dirty="0" smtClean="0"/>
              <a:t>ray-tracing simulation    </a:t>
            </a:r>
            <a:r>
              <a:rPr lang="ja-JP" altLang="en-US" sz="2000" b="1" dirty="0"/>
              <a:t>浜名さん</a:t>
            </a:r>
            <a:r>
              <a:rPr lang="ja-JP" altLang="en-US" sz="2000" b="1" dirty="0" smtClean="0"/>
              <a:t>、白埼君、吉田さん</a:t>
            </a:r>
            <a:r>
              <a:rPr lang="ja-JP" altLang="en-US" sz="2000" b="1" dirty="0" err="1" smtClean="0"/>
              <a:t>、、、</a:t>
            </a:r>
            <a:r>
              <a:rPr lang="ja-JP" altLang="en-US" sz="2000" b="1" dirty="0" smtClean="0"/>
              <a:t>　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73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Text Box 3"/>
          <p:cNvSpPr txBox="1">
            <a:spLocks noChangeArrowheads="1"/>
          </p:cNvSpPr>
          <p:nvPr/>
        </p:nvSpPr>
        <p:spPr bwMode="auto">
          <a:xfrm>
            <a:off x="1043608" y="332656"/>
            <a:ext cx="7749504" cy="76944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SzPct val="85000"/>
            </a:pPr>
            <a:r>
              <a:rPr lang="en-US" altLang="ja-JP" sz="4400" b="1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</a:effectLst>
              </a:rPr>
              <a:t> </a:t>
            </a:r>
            <a:r>
              <a:rPr lang="en-US" altLang="ja-JP" sz="4400" b="1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</a:effectLst>
              </a:rPr>
              <a:t>  Future work </a:t>
            </a:r>
            <a:r>
              <a:rPr lang="ja-JP" altLang="en-US" dirty="0">
                <a:solidFill>
                  <a:srgbClr val="FFFF66"/>
                </a:solidFill>
              </a:rPr>
              <a:t>　</a:t>
            </a:r>
            <a:r>
              <a:rPr lang="ja-JP" altLang="en-US" dirty="0">
                <a:solidFill>
                  <a:srgbClr val="FFFF00"/>
                </a:solidFill>
              </a:rPr>
              <a:t>　　　　</a:t>
            </a:r>
            <a:endParaRPr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836712"/>
            <a:ext cx="9289032" cy="980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>
              <a:solidFill>
                <a:prstClr val="white"/>
              </a:solidFill>
            </a:endParaRPr>
          </a:p>
          <a:p>
            <a:pPr marL="514350" lvl="0" indent="-51435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Consistency check using light-ray tracing simulations</a:t>
            </a:r>
          </a:p>
          <a:p>
            <a:pPr lvl="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>
                <a:solidFill>
                  <a:prstClr val="white"/>
                </a:solidFill>
              </a:rPr>
              <a:t> </a:t>
            </a:r>
            <a:r>
              <a:rPr lang="en-US" altLang="ja-JP" sz="3000" dirty="0" smtClean="0">
                <a:solidFill>
                  <a:prstClr val="white"/>
                </a:solidFill>
              </a:rPr>
              <a:t>       (N(&gt;2)-point correlation effects, etc.)</a:t>
            </a:r>
            <a:r>
              <a:rPr lang="en-US" altLang="ja-JP" sz="3000" dirty="0" smtClean="0">
                <a:solidFill>
                  <a:srgbClr val="FFFF00"/>
                </a:solidFill>
              </a:rPr>
              <a:t> </a:t>
            </a:r>
          </a:p>
          <a:p>
            <a:pPr marL="514350" lvl="0" indent="-51435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>
              <a:solidFill>
                <a:prstClr val="white"/>
              </a:solidFill>
            </a:endParaRPr>
          </a:p>
          <a:p>
            <a:pPr marL="514350" lvl="0" indent="-51435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/>
              <a:t> Minimum change in </a:t>
            </a:r>
            <a:r>
              <a:rPr lang="en-US" altLang="ja-JP" sz="3000" dirty="0" err="1" smtClean="0"/>
              <a:t>astrometric</a:t>
            </a:r>
            <a:r>
              <a:rPr lang="en-US" altLang="ja-JP" sz="3000" dirty="0" smtClean="0"/>
              <a:t> shift for lensed </a:t>
            </a:r>
          </a:p>
          <a:p>
            <a:pPr lvl="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/>
              <a:t> </a:t>
            </a:r>
            <a:r>
              <a:rPr lang="en-US" altLang="ja-JP" sz="3000" dirty="0" smtClean="0"/>
              <a:t>       image &amp; lens.</a:t>
            </a:r>
          </a:p>
          <a:p>
            <a:pPr marL="457200" lvl="0" indent="-45720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endParaRPr lang="en-US" altLang="ja-JP" sz="3000" dirty="0"/>
          </a:p>
          <a:p>
            <a:pPr marL="457200" lvl="0" indent="-45720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/>
              <a:t>  Check of SIE+ES, luminous group/satellite galaxies</a:t>
            </a:r>
          </a:p>
          <a:p>
            <a:pPr marL="457200" lvl="0" indent="-45720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endParaRPr lang="en-US" altLang="ja-JP" sz="3000" dirty="0"/>
          </a:p>
          <a:p>
            <a:pPr marL="457200" lvl="0" indent="-45720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/>
              <a:t>  </a:t>
            </a:r>
            <a:r>
              <a:rPr lang="en-US" altLang="ja-JP" sz="3000" dirty="0" err="1" smtClean="0"/>
              <a:t>Extention</a:t>
            </a:r>
            <a:r>
              <a:rPr lang="en-US" altLang="ja-JP" sz="3000" dirty="0" smtClean="0"/>
              <a:t> to radio lenses incorporating finite source-   </a:t>
            </a:r>
          </a:p>
          <a:p>
            <a:pPr lvl="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/>
              <a:t> </a:t>
            </a:r>
            <a:r>
              <a:rPr lang="en-US" altLang="ja-JP" sz="3000" dirty="0" smtClean="0"/>
              <a:t>        size effects</a:t>
            </a:r>
          </a:p>
          <a:p>
            <a:pPr marL="514350" lvl="0" indent="-51435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/>
          </a:p>
          <a:p>
            <a:pPr marL="514350" lvl="0" indent="-51435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/>
          </a:p>
          <a:p>
            <a:pPr marL="514350" lvl="0" indent="-51435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/>
          </a:p>
          <a:p>
            <a:pPr marL="514350" lvl="0" indent="-51435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endParaRPr lang="en-US" altLang="ja-JP" sz="3000" dirty="0" smtClean="0">
              <a:solidFill>
                <a:srgbClr val="FFFFFF"/>
              </a:solidFill>
            </a:endParaRPr>
          </a:p>
          <a:p>
            <a:pPr marL="514350" lvl="0" indent="-51435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>
              <a:solidFill>
                <a:prstClr val="white"/>
              </a:solidFill>
            </a:endParaRPr>
          </a:p>
          <a:p>
            <a:pPr marL="514350" lvl="0" indent="-51435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 smtClean="0">
                <a:solidFill>
                  <a:prstClr val="white"/>
                </a:solidFill>
              </a:rPr>
              <a:t>  </a:t>
            </a:r>
            <a:endParaRPr lang="en-US" altLang="ja-JP" sz="3000" dirty="0" smtClean="0">
              <a:solidFill>
                <a:srgbClr val="FFFF00"/>
              </a:solidFill>
            </a:endParaRPr>
          </a:p>
          <a:p>
            <a:pPr marL="514350" lvl="0" indent="-51435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>
              <a:solidFill>
                <a:prstClr val="white"/>
              </a:solidFill>
            </a:endParaRPr>
          </a:p>
          <a:p>
            <a:pPr marL="514350" lvl="0" indent="-514350">
              <a:lnSpc>
                <a:spcPts val="3300"/>
              </a:lnSpc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3000" dirty="0" smtClean="0">
              <a:solidFill>
                <a:prstClr val="white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1520" y="116632"/>
            <a:ext cx="720725" cy="936625"/>
            <a:chOff x="158" y="119"/>
            <a:chExt cx="454" cy="590"/>
          </a:xfrm>
        </p:grpSpPr>
        <p:pic>
          <p:nvPicPr>
            <p:cNvPr id="5" name="Picture 14" descr="kindai-mark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119"/>
              <a:ext cx="454" cy="590"/>
            </a:xfrm>
            <a:prstGeom prst="rect">
              <a:avLst/>
            </a:prstGeom>
            <a:noFill/>
          </p:spPr>
        </p:pic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158" y="119"/>
              <a:ext cx="454" cy="590"/>
            </a:xfrm>
            <a:prstGeom prst="roundRect">
              <a:avLst>
                <a:gd name="adj" fmla="val 16667"/>
              </a:avLst>
            </a:prstGeom>
            <a:noFill/>
            <a:ln w="1587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pic>
        <p:nvPicPr>
          <p:cNvPr id="7" name="Picture 16" descr="logo_PhysKindai_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925" y="42806"/>
            <a:ext cx="963612" cy="96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148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r>
              <a:rPr lang="en-US" altLang="ja-JP" dirty="0" smtClean="0"/>
              <a:t>Introduction (flux ratio anomalies)</a:t>
            </a:r>
            <a:endParaRPr kumimoji="1" lang="en-US" altLang="ja-JP" dirty="0" smtClean="0"/>
          </a:p>
          <a:p>
            <a:pPr marL="514350" indent="-514350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r>
              <a:rPr lang="en-US" altLang="ja-JP" dirty="0" smtClean="0"/>
              <a:t>Magnification perturbation</a:t>
            </a:r>
            <a:endParaRPr lang="en-US" altLang="ja-JP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514350" indent="-514350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r>
              <a:rPr lang="en-US" altLang="ja-JP" dirty="0" smtClean="0"/>
              <a:t>Non-linear power spectrum</a:t>
            </a:r>
          </a:p>
          <a:p>
            <a:pPr marL="514350" indent="-514350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r>
              <a:rPr lang="en-US" altLang="ja-JP" dirty="0" smtClean="0"/>
              <a:t>Application to MIR lenses</a:t>
            </a:r>
          </a:p>
          <a:p>
            <a:pPr marL="514350" indent="-514350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r>
              <a:rPr lang="en-US" altLang="ja-JP" dirty="0" smtClean="0"/>
              <a:t>Summary </a:t>
            </a:r>
            <a:endParaRPr lang="en-US" altLang="ja-JP" dirty="0"/>
          </a:p>
          <a:p>
            <a:pPr marL="514350" indent="-514350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r>
              <a:rPr kumimoji="1" lang="en-US" altLang="ja-JP" dirty="0" smtClean="0"/>
              <a:t>Future </a:t>
            </a:r>
            <a:r>
              <a:rPr lang="en-US" altLang="ja-JP" dirty="0" smtClean="0"/>
              <a:t>work</a:t>
            </a:r>
            <a:endParaRPr kumimoji="1" lang="en-US" altLang="ja-JP" dirty="0" smtClean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474024" cy="576064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                    Outline</a:t>
            </a:r>
            <a:endParaRPr kumimoji="1" lang="ja-JP" altLang="en-US" dirty="0"/>
          </a:p>
        </p:txBody>
      </p:sp>
      <p:pic>
        <p:nvPicPr>
          <p:cNvPr id="8" name="Picture 16" descr="logo_PhysKindai_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188913"/>
            <a:ext cx="963612" cy="96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996952"/>
            <a:ext cx="3888432" cy="6667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Introduction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6667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Flux- ratio anomalies  </a:t>
            </a:r>
            <a:endParaRPr kumimoji="1" lang="ja-JP" altLang="en-US" dirty="0"/>
          </a:p>
        </p:txBody>
      </p:sp>
      <p:sp>
        <p:nvSpPr>
          <p:cNvPr id="3" name="スマイル 2"/>
          <p:cNvSpPr/>
          <p:nvPr/>
        </p:nvSpPr>
        <p:spPr>
          <a:xfrm>
            <a:off x="7668344" y="3472390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星 5 3"/>
          <p:cNvSpPr/>
          <p:nvPr/>
        </p:nvSpPr>
        <p:spPr>
          <a:xfrm>
            <a:off x="611560" y="3284984"/>
            <a:ext cx="648072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1043608" y="2492896"/>
            <a:ext cx="3096344" cy="1080120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3" idx="1"/>
          </p:cNvCxnSpPr>
          <p:nvPr/>
        </p:nvCxnSpPr>
        <p:spPr>
          <a:xfrm>
            <a:off x="4139952" y="2492896"/>
            <a:ext cx="3612755" cy="106385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043608" y="3585411"/>
            <a:ext cx="3096344" cy="1139733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4139952" y="3760422"/>
            <a:ext cx="3612755" cy="964722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3274948" y="1844824"/>
            <a:ext cx="1728192" cy="36004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935596" y="1556792"/>
            <a:ext cx="3203448" cy="936104"/>
          </a:xfrm>
          <a:prstGeom prst="line">
            <a:avLst/>
          </a:prstGeom>
          <a:ln>
            <a:solidFill>
              <a:srgbClr val="FFFF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936504" y="4725144"/>
            <a:ext cx="3203448" cy="864096"/>
          </a:xfrm>
          <a:prstGeom prst="line">
            <a:avLst/>
          </a:prstGeom>
          <a:ln>
            <a:solidFill>
              <a:srgbClr val="FFFF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星 5 27"/>
          <p:cNvSpPr/>
          <p:nvPr/>
        </p:nvSpPr>
        <p:spPr>
          <a:xfrm>
            <a:off x="611560" y="1268760"/>
            <a:ext cx="648072" cy="576064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CC"/>
              </a:solidFill>
            </a:endParaRPr>
          </a:p>
        </p:txBody>
      </p:sp>
      <p:sp>
        <p:nvSpPr>
          <p:cNvPr id="30" name="星 5 29"/>
          <p:cNvSpPr/>
          <p:nvPr/>
        </p:nvSpPr>
        <p:spPr>
          <a:xfrm>
            <a:off x="680882" y="5165921"/>
            <a:ext cx="648072" cy="576064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CC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1902" y="2577098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QSO</a:t>
            </a:r>
            <a:endParaRPr kumimoji="1" lang="ja-JP" altLang="en-US" sz="4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347864" y="3155502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g</a:t>
            </a:r>
            <a:r>
              <a:rPr lang="en-US" altLang="ja-JP" sz="4000" dirty="0" smtClean="0"/>
              <a:t>alaxy</a:t>
            </a:r>
            <a:endParaRPr kumimoji="1" lang="ja-JP" altLang="en-US" sz="4000" dirty="0"/>
          </a:p>
        </p:txBody>
      </p:sp>
      <p:sp>
        <p:nvSpPr>
          <p:cNvPr id="5" name="円/楕円 4"/>
          <p:cNvSpPr/>
          <p:nvPr/>
        </p:nvSpPr>
        <p:spPr>
          <a:xfrm>
            <a:off x="3924656" y="236107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520043" y="280880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451947" y="2567679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052167" y="304749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473089" y="449630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924656" y="395124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437903" y="450949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068672" y="4949897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28875" y="1785010"/>
            <a:ext cx="223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halos</a:t>
            </a:r>
            <a:endParaRPr kumimoji="1" lang="ja-JP" altLang="en-US" sz="40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7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624736" cy="6667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Suppression Mechanism   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251520" y="1772816"/>
            <a:ext cx="8517776" cy="5281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Baryon physics (</a:t>
            </a:r>
            <a:r>
              <a:rPr lang="en-US" altLang="ja-JP" sz="3000" dirty="0" err="1" smtClean="0">
                <a:solidFill>
                  <a:prstClr val="white"/>
                </a:solidFill>
              </a:rPr>
              <a:t>reionization</a:t>
            </a:r>
            <a:r>
              <a:rPr lang="en-US" altLang="ja-JP" sz="3000" dirty="0" smtClean="0">
                <a:solidFill>
                  <a:prstClr val="white"/>
                </a:solidFill>
              </a:rPr>
              <a:t>, tidal disruption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>
                <a:solidFill>
                  <a:prstClr val="white"/>
                </a:solidFill>
              </a:rPr>
              <a:t> </a:t>
            </a:r>
            <a:r>
              <a:rPr lang="en-US" altLang="ja-JP" sz="3000" dirty="0" smtClean="0">
                <a:solidFill>
                  <a:prstClr val="white"/>
                </a:solidFill>
              </a:rPr>
              <a:t>       due to disk, </a:t>
            </a:r>
            <a:r>
              <a:rPr lang="en-US" altLang="ja-JP" sz="3000" dirty="0" err="1" smtClean="0">
                <a:solidFill>
                  <a:prstClr val="white"/>
                </a:solidFill>
              </a:rPr>
              <a:t>SNe</a:t>
            </a:r>
            <a:r>
              <a:rPr lang="en-US" altLang="ja-JP" sz="3000" dirty="0" smtClean="0">
                <a:solidFill>
                  <a:prstClr val="white"/>
                </a:solidFill>
              </a:rPr>
              <a:t> feedback)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2400" dirty="0" smtClean="0">
                <a:solidFill>
                  <a:prstClr val="white"/>
                </a:solidFill>
              </a:rPr>
              <a:t>       </a:t>
            </a: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New physics (warm dark matter, self-interacting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>
                <a:solidFill>
                  <a:prstClr val="white"/>
                </a:solidFill>
              </a:rPr>
              <a:t> </a:t>
            </a:r>
            <a:r>
              <a:rPr lang="en-US" altLang="ja-JP" sz="3000" dirty="0" smtClean="0">
                <a:solidFill>
                  <a:prstClr val="white"/>
                </a:solidFill>
              </a:rPr>
              <a:t>      DMs, super WIMPs, non-trivial </a:t>
            </a:r>
            <a:r>
              <a:rPr lang="en-US" altLang="ja-JP" sz="3000" dirty="0" err="1" smtClean="0">
                <a:solidFill>
                  <a:prstClr val="white"/>
                </a:solidFill>
              </a:rPr>
              <a:t>inflaton</a:t>
            </a:r>
            <a:r>
              <a:rPr lang="en-US" altLang="ja-JP" sz="3000" dirty="0" smtClean="0">
                <a:solidFill>
                  <a:prstClr val="white"/>
                </a:solidFill>
              </a:rPr>
              <a:t> dynamics )</a:t>
            </a:r>
            <a:endParaRPr lang="en-US" altLang="ja-JP" sz="2400" dirty="0" smtClean="0">
              <a:solidFill>
                <a:prstClr val="white"/>
              </a:solidFill>
            </a:endParaRP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2400" dirty="0" smtClean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200" dirty="0" smtClean="0">
                <a:solidFill>
                  <a:prstClr val="white"/>
                </a:solidFill>
              </a:rPr>
              <a:t>   Need to probe clustering property of halos 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200" dirty="0">
                <a:solidFill>
                  <a:prstClr val="white"/>
                </a:solidFill>
              </a:rPr>
              <a:t> </a:t>
            </a:r>
            <a:r>
              <a:rPr lang="en-US" altLang="ja-JP" sz="3200" dirty="0" smtClean="0">
                <a:solidFill>
                  <a:prstClr val="white"/>
                </a:solidFill>
              </a:rPr>
              <a:t>      with M&lt;10^9 solar mass</a:t>
            </a:r>
            <a:endParaRPr lang="en-US" altLang="ja-JP" sz="2400" dirty="0" smtClean="0">
              <a:solidFill>
                <a:prstClr val="white"/>
              </a:solidFill>
            </a:endParaRP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24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endParaRPr lang="en-US" altLang="ja-JP" sz="3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（2012-07-16 10.26.54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" y="1662740"/>
            <a:ext cx="8929894" cy="441884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64088" y="6237312"/>
            <a:ext cx="326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Simulation by Sawara et al .2012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35696" y="6237312"/>
            <a:ext cx="103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11.2 </a:t>
            </a:r>
            <a:r>
              <a:rPr lang="en-US" altLang="ja-JP" dirty="0" err="1" smtClean="0"/>
              <a:t>Mpc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7504" y="6309320"/>
            <a:ext cx="432048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7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マイル 2"/>
          <p:cNvSpPr/>
          <p:nvPr/>
        </p:nvSpPr>
        <p:spPr>
          <a:xfrm>
            <a:off x="7668344" y="3472390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星 5 3"/>
          <p:cNvSpPr/>
          <p:nvPr/>
        </p:nvSpPr>
        <p:spPr>
          <a:xfrm>
            <a:off x="611560" y="3284984"/>
            <a:ext cx="648072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1043608" y="2492896"/>
            <a:ext cx="3096344" cy="1080120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3" idx="1"/>
          </p:cNvCxnSpPr>
          <p:nvPr/>
        </p:nvCxnSpPr>
        <p:spPr>
          <a:xfrm>
            <a:off x="4139952" y="2492896"/>
            <a:ext cx="3612755" cy="106385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043608" y="3585411"/>
            <a:ext cx="3096344" cy="1139733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4139952" y="3760422"/>
            <a:ext cx="3612755" cy="964722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3274948" y="1844824"/>
            <a:ext cx="1728192" cy="36004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935596" y="1556792"/>
            <a:ext cx="3203448" cy="936104"/>
          </a:xfrm>
          <a:prstGeom prst="line">
            <a:avLst/>
          </a:prstGeom>
          <a:ln>
            <a:solidFill>
              <a:srgbClr val="FFFF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936504" y="4725144"/>
            <a:ext cx="3203448" cy="864096"/>
          </a:xfrm>
          <a:prstGeom prst="line">
            <a:avLst/>
          </a:prstGeom>
          <a:ln>
            <a:solidFill>
              <a:srgbClr val="FFFF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星 5 27"/>
          <p:cNvSpPr/>
          <p:nvPr/>
        </p:nvSpPr>
        <p:spPr>
          <a:xfrm>
            <a:off x="611560" y="1268760"/>
            <a:ext cx="648072" cy="576064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CC"/>
              </a:solidFill>
            </a:endParaRPr>
          </a:p>
        </p:txBody>
      </p:sp>
      <p:sp>
        <p:nvSpPr>
          <p:cNvPr id="30" name="星 5 29"/>
          <p:cNvSpPr/>
          <p:nvPr/>
        </p:nvSpPr>
        <p:spPr>
          <a:xfrm>
            <a:off x="680882" y="5165921"/>
            <a:ext cx="648072" cy="576064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CC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1902" y="2577098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QSO</a:t>
            </a:r>
            <a:endParaRPr kumimoji="1" lang="ja-JP" altLang="en-US" sz="4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527338" y="3155502"/>
            <a:ext cx="1082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ETG</a:t>
            </a:r>
            <a:endParaRPr kumimoji="1" lang="ja-JP" altLang="en-US" sz="4000" dirty="0"/>
          </a:p>
        </p:txBody>
      </p:sp>
      <p:sp>
        <p:nvSpPr>
          <p:cNvPr id="5" name="円/楕円 4"/>
          <p:cNvSpPr/>
          <p:nvPr/>
        </p:nvSpPr>
        <p:spPr>
          <a:xfrm>
            <a:off x="3924656" y="236107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520043" y="280880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451947" y="2567679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052167" y="304749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473089" y="449630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924656" y="395124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437903" y="450949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068672" y="4949897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28875" y="1785010"/>
            <a:ext cx="223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halos</a:t>
            </a:r>
            <a:endParaRPr kumimoji="1" lang="ja-JP" altLang="en-US" sz="40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6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24064" y="260648"/>
            <a:ext cx="7524328" cy="666768"/>
          </a:xfrm>
        </p:spPr>
        <p:txBody>
          <a:bodyPr>
            <a:noAutofit/>
          </a:bodyPr>
          <a:lstStyle/>
          <a:p>
            <a:r>
              <a:rPr lang="en-US" altLang="ja-JP" dirty="0"/>
              <a:t>Missing </a:t>
            </a:r>
            <a:r>
              <a:rPr lang="en-US" altLang="ja-JP" dirty="0" smtClean="0"/>
              <a:t>Satellite Problem  </a:t>
            </a:r>
            <a:endParaRPr kumimoji="1" lang="ja-JP" alt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8407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12" y="4653136"/>
            <a:ext cx="15621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99" y="4053061"/>
            <a:ext cx="704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700808"/>
            <a:ext cx="1885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015133"/>
            <a:ext cx="5905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93296"/>
            <a:ext cx="16668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上下矢印 3"/>
          <p:cNvSpPr/>
          <p:nvPr/>
        </p:nvSpPr>
        <p:spPr>
          <a:xfrm>
            <a:off x="2915816" y="1484784"/>
            <a:ext cx="432048" cy="16561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32040" y="2420888"/>
            <a:ext cx="199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M</a:t>
            </a:r>
            <a:r>
              <a:rPr lang="en-US" altLang="ja-JP" dirty="0" smtClean="0">
                <a:solidFill>
                  <a:srgbClr val="FF6600"/>
                </a:solidFill>
              </a:rPr>
              <a:t>&lt;10^9 solar mass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71540"/>
          </a:xfrm>
        </p:spPr>
        <p:txBody>
          <a:bodyPr>
            <a:normAutofit/>
          </a:bodyPr>
          <a:lstStyle/>
          <a:p>
            <a:pPr algn="ctr"/>
            <a:r>
              <a:rPr lang="en-US" altLang="ja-JP" sz="4400" dirty="0" smtClean="0"/>
              <a:t>Parity of lensed images</a:t>
            </a:r>
            <a:endParaRPr kumimoji="1" lang="ja-JP" altLang="en-US" sz="4400" i="1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9" y="2070322"/>
            <a:ext cx="3806949" cy="380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42994"/>
            <a:ext cx="3805200" cy="381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5382690"/>
            <a:ext cx="9429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02" y="5423661"/>
            <a:ext cx="13906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1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71540"/>
          </a:xfrm>
        </p:spPr>
        <p:txBody>
          <a:bodyPr>
            <a:normAutofit/>
          </a:bodyPr>
          <a:lstStyle/>
          <a:p>
            <a:pPr algn="ctr"/>
            <a:r>
              <a:rPr lang="en-US" altLang="ja-JP" sz="4400" dirty="0" smtClean="0"/>
              <a:t>Systematic (de)magnification</a:t>
            </a:r>
            <a:endParaRPr kumimoji="1" lang="ja-JP" altLang="en-US" sz="4400" i="1" dirty="0"/>
          </a:p>
        </p:txBody>
      </p:sp>
      <p:pic>
        <p:nvPicPr>
          <p:cNvPr id="78852" name="Picture 4" descr="C:\Users\井上開~1\AppData\Local\Temp\VMwareDnD\4ac2d372\スクリーンショット（2012-07-15 0.34.21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0" y="1412776"/>
            <a:ext cx="7816123" cy="503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796136" y="5733256"/>
            <a:ext cx="2033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err="1" smtClean="0"/>
              <a:t>Δκ</a:t>
            </a:r>
            <a:r>
              <a:rPr lang="ja-JP" altLang="en-US" sz="2800" dirty="0" smtClean="0"/>
              <a:t>＞０）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161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マイル 2"/>
          <p:cNvSpPr/>
          <p:nvPr/>
        </p:nvSpPr>
        <p:spPr>
          <a:xfrm>
            <a:off x="7668344" y="3472390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星 5 3"/>
          <p:cNvSpPr/>
          <p:nvPr/>
        </p:nvSpPr>
        <p:spPr>
          <a:xfrm>
            <a:off x="611560" y="3284984"/>
            <a:ext cx="648072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1043608" y="2492896"/>
            <a:ext cx="3096344" cy="1080120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3" idx="1"/>
          </p:cNvCxnSpPr>
          <p:nvPr/>
        </p:nvCxnSpPr>
        <p:spPr>
          <a:xfrm>
            <a:off x="4139952" y="2492896"/>
            <a:ext cx="3612755" cy="106385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043608" y="3585411"/>
            <a:ext cx="3096344" cy="1139733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4139952" y="3760422"/>
            <a:ext cx="3612755" cy="964722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3274948" y="1844824"/>
            <a:ext cx="1728192" cy="36004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935596" y="1556792"/>
            <a:ext cx="3203448" cy="936104"/>
          </a:xfrm>
          <a:prstGeom prst="line">
            <a:avLst/>
          </a:prstGeom>
          <a:ln>
            <a:solidFill>
              <a:srgbClr val="FFFF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936504" y="4725144"/>
            <a:ext cx="3203448" cy="864096"/>
          </a:xfrm>
          <a:prstGeom prst="line">
            <a:avLst/>
          </a:prstGeom>
          <a:ln>
            <a:solidFill>
              <a:srgbClr val="FFFF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星 5 27"/>
          <p:cNvSpPr/>
          <p:nvPr/>
        </p:nvSpPr>
        <p:spPr>
          <a:xfrm>
            <a:off x="611560" y="1268760"/>
            <a:ext cx="648072" cy="576064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CC"/>
              </a:solidFill>
            </a:endParaRPr>
          </a:p>
        </p:txBody>
      </p:sp>
      <p:sp>
        <p:nvSpPr>
          <p:cNvPr id="30" name="星 5 29"/>
          <p:cNvSpPr/>
          <p:nvPr/>
        </p:nvSpPr>
        <p:spPr>
          <a:xfrm>
            <a:off x="680882" y="5165921"/>
            <a:ext cx="648072" cy="576064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CC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1902" y="2577098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QSO</a:t>
            </a:r>
            <a:endParaRPr kumimoji="1" lang="ja-JP" altLang="en-US" sz="4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47864" y="3155502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g</a:t>
            </a:r>
            <a:r>
              <a:rPr lang="en-US" altLang="ja-JP" sz="4000" dirty="0" smtClean="0"/>
              <a:t>alaxy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井上開~1\AppData\Local\Temp\VMwareDnD\00890fb2\スクリーンショット（2012-07-15 21.14.56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36" y="836712"/>
            <a:ext cx="5574604" cy="56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272816" y="260648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Arial" pitchFamily="34" charset="0"/>
                <a:cs typeface="Arial" pitchFamily="34" charset="0"/>
              </a:rPr>
              <a:t>MG0414+0534 </a:t>
            </a:r>
            <a:endParaRPr kumimoji="1" lang="ja-JP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井上開~1\AppData\Local\Temp\VMwareDnD\00890fb2\スクリーンショット（2012-07-15 21.14.56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36" y="836712"/>
            <a:ext cx="5574604" cy="56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123728" y="3573016"/>
            <a:ext cx="101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saddle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59832" y="4365104"/>
            <a:ext cx="141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minimum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1628800"/>
            <a:ext cx="141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minimum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4005064"/>
            <a:ext cx="101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saddle</a:t>
            </a:r>
            <a:endParaRPr kumimoji="1" lang="ja-JP" altLang="en-US" sz="2400" dirty="0"/>
          </a:p>
        </p:txBody>
      </p:sp>
      <p:sp>
        <p:nvSpPr>
          <p:cNvPr id="3" name="円/楕円 2"/>
          <p:cNvSpPr/>
          <p:nvPr/>
        </p:nvSpPr>
        <p:spPr>
          <a:xfrm>
            <a:off x="2843808" y="3356992"/>
            <a:ext cx="1368152" cy="129614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75000"/>
                  <a:satMod val="160000"/>
                  <a:alpha val="40000"/>
                </a:schemeClr>
              </a:gs>
              <a:gs pos="60000">
                <a:schemeClr val="accent1">
                  <a:satMod val="150000"/>
                  <a:alpha val="40000"/>
                </a:schemeClr>
              </a:gs>
              <a:gs pos="100000">
                <a:schemeClr val="accent1">
                  <a:tint val="75000"/>
                  <a:satMod val="200000"/>
                  <a:alpha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2816" y="260648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Arial" pitchFamily="34" charset="0"/>
                <a:cs typeface="Arial" pitchFamily="34" charset="0"/>
              </a:rPr>
              <a:t>MG0414+0534 </a:t>
            </a:r>
            <a:endParaRPr kumimoji="1" lang="ja-JP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井上開~1\AppData\Local\Temp\VMwareDnD\00890fb2\スクリーンショット（2012-07-15 21.14.56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36" y="836712"/>
            <a:ext cx="5574604" cy="56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/楕円 1"/>
          <p:cNvSpPr/>
          <p:nvPr/>
        </p:nvSpPr>
        <p:spPr>
          <a:xfrm rot="1056034">
            <a:off x="3455608" y="1820224"/>
            <a:ext cx="2062775" cy="3109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3779912" y="2071421"/>
            <a:ext cx="504056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033839" y="3571040"/>
            <a:ext cx="504056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185847" y="3975468"/>
            <a:ext cx="504056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234967" y="3319012"/>
            <a:ext cx="504056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76056" y="3641401"/>
            <a:ext cx="504056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>
            <a:endCxn id="8" idx="6"/>
          </p:cNvCxnSpPr>
          <p:nvPr/>
        </p:nvCxnSpPr>
        <p:spPr>
          <a:xfrm>
            <a:off x="5076056" y="3893429"/>
            <a:ext cx="504056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076056" y="3975468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6565"/>
                </a:solidFill>
              </a:rPr>
              <a:t>2ε</a:t>
            </a:r>
            <a:endParaRPr kumimoji="1" lang="ja-JP" altLang="en-US" sz="2800" dirty="0">
              <a:solidFill>
                <a:srgbClr val="FF6565"/>
              </a:solidFill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3430143" y="2927161"/>
            <a:ext cx="2149969" cy="783701"/>
          </a:xfrm>
          <a:custGeom>
            <a:avLst/>
            <a:gdLst>
              <a:gd name="connsiteX0" fmla="*/ 11518 w 2059259"/>
              <a:gd name="connsiteY0" fmla="*/ 471569 h 783701"/>
              <a:gd name="connsiteX1" fmla="*/ 37276 w 2059259"/>
              <a:gd name="connsiteY1" fmla="*/ 342780 h 783701"/>
              <a:gd name="connsiteX2" fmla="*/ 320611 w 2059259"/>
              <a:gd name="connsiteY2" fmla="*/ 46566 h 783701"/>
              <a:gd name="connsiteX3" fmla="*/ 681219 w 2059259"/>
              <a:gd name="connsiteY3" fmla="*/ 33687 h 783701"/>
              <a:gd name="connsiteX4" fmla="*/ 1041828 w 2059259"/>
              <a:gd name="connsiteY4" fmla="*/ 368538 h 783701"/>
              <a:gd name="connsiteX5" fmla="*/ 1247890 w 2059259"/>
              <a:gd name="connsiteY5" fmla="*/ 754904 h 783701"/>
              <a:gd name="connsiteX6" fmla="*/ 1775924 w 2059259"/>
              <a:gd name="connsiteY6" fmla="*/ 677631 h 783701"/>
              <a:gd name="connsiteX7" fmla="*/ 2059259 w 2059259"/>
              <a:gd name="connsiteY7" fmla="*/ 59445 h 78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9259" h="783701">
                <a:moveTo>
                  <a:pt x="11518" y="471569"/>
                </a:moveTo>
                <a:cubicBezTo>
                  <a:pt x="-1361" y="442591"/>
                  <a:pt x="-14239" y="413614"/>
                  <a:pt x="37276" y="342780"/>
                </a:cubicBezTo>
                <a:cubicBezTo>
                  <a:pt x="88791" y="271946"/>
                  <a:pt x="213287" y="98081"/>
                  <a:pt x="320611" y="46566"/>
                </a:cubicBezTo>
                <a:cubicBezTo>
                  <a:pt x="427935" y="-4950"/>
                  <a:pt x="561016" y="-19975"/>
                  <a:pt x="681219" y="33687"/>
                </a:cubicBezTo>
                <a:cubicBezTo>
                  <a:pt x="801422" y="87349"/>
                  <a:pt x="947383" y="248335"/>
                  <a:pt x="1041828" y="368538"/>
                </a:cubicBezTo>
                <a:cubicBezTo>
                  <a:pt x="1136273" y="488741"/>
                  <a:pt x="1125541" y="703389"/>
                  <a:pt x="1247890" y="754904"/>
                </a:cubicBezTo>
                <a:cubicBezTo>
                  <a:pt x="1370239" y="806419"/>
                  <a:pt x="1640696" y="793541"/>
                  <a:pt x="1775924" y="677631"/>
                </a:cubicBezTo>
                <a:cubicBezTo>
                  <a:pt x="1911152" y="561721"/>
                  <a:pt x="1985205" y="310583"/>
                  <a:pt x="2059259" y="59445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2816" y="260648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Arial" pitchFamily="34" charset="0"/>
                <a:cs typeface="Arial" pitchFamily="34" charset="0"/>
              </a:rPr>
              <a:t>MG0414+0534 </a:t>
            </a:r>
            <a:endParaRPr kumimoji="1" lang="ja-JP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マイル 2"/>
          <p:cNvSpPr/>
          <p:nvPr/>
        </p:nvSpPr>
        <p:spPr>
          <a:xfrm>
            <a:off x="7668344" y="3472390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星 5 3"/>
          <p:cNvSpPr/>
          <p:nvPr/>
        </p:nvSpPr>
        <p:spPr>
          <a:xfrm>
            <a:off x="611560" y="3284984"/>
            <a:ext cx="648072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1043608" y="2492896"/>
            <a:ext cx="3096344" cy="1080120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3" idx="1"/>
          </p:cNvCxnSpPr>
          <p:nvPr/>
        </p:nvCxnSpPr>
        <p:spPr>
          <a:xfrm>
            <a:off x="4139952" y="2492896"/>
            <a:ext cx="3612755" cy="106385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043608" y="3585411"/>
            <a:ext cx="3096344" cy="1139733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4139952" y="3760422"/>
            <a:ext cx="3612755" cy="964722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3274948" y="1844824"/>
            <a:ext cx="1728192" cy="36004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935596" y="1556792"/>
            <a:ext cx="3203448" cy="936104"/>
          </a:xfrm>
          <a:prstGeom prst="line">
            <a:avLst/>
          </a:prstGeom>
          <a:ln>
            <a:solidFill>
              <a:srgbClr val="FFFF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936504" y="4725144"/>
            <a:ext cx="3203448" cy="864096"/>
          </a:xfrm>
          <a:prstGeom prst="line">
            <a:avLst/>
          </a:prstGeom>
          <a:ln>
            <a:solidFill>
              <a:srgbClr val="FFFF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星 5 27"/>
          <p:cNvSpPr/>
          <p:nvPr/>
        </p:nvSpPr>
        <p:spPr>
          <a:xfrm>
            <a:off x="611560" y="1268760"/>
            <a:ext cx="648072" cy="576064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CC"/>
              </a:solidFill>
            </a:endParaRPr>
          </a:p>
        </p:txBody>
      </p:sp>
      <p:sp>
        <p:nvSpPr>
          <p:cNvPr id="30" name="星 5 29"/>
          <p:cNvSpPr/>
          <p:nvPr/>
        </p:nvSpPr>
        <p:spPr>
          <a:xfrm>
            <a:off x="680882" y="5165921"/>
            <a:ext cx="648072" cy="576064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CC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1902" y="2577098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QSO</a:t>
            </a:r>
            <a:endParaRPr kumimoji="1" lang="ja-JP" altLang="en-US" sz="4000" dirty="0"/>
          </a:p>
        </p:txBody>
      </p:sp>
      <p:sp>
        <p:nvSpPr>
          <p:cNvPr id="5" name="円/楕円 4"/>
          <p:cNvSpPr/>
          <p:nvPr/>
        </p:nvSpPr>
        <p:spPr>
          <a:xfrm>
            <a:off x="3924656" y="236107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520043" y="280880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451947" y="2567679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052167" y="304749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473089" y="449630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924656" y="395124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437903" y="450949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068672" y="4949897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937517" y="2387803"/>
            <a:ext cx="718131" cy="897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4491663" y="4819300"/>
            <a:ext cx="533127" cy="794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708009" y="5157192"/>
            <a:ext cx="1177145" cy="1561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292080" y="4529247"/>
            <a:ext cx="2148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Satellites</a:t>
            </a:r>
            <a:endParaRPr kumimoji="1" lang="ja-JP" altLang="en-US" sz="40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12688" y="5786427"/>
            <a:ext cx="2988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altLang="ja-JP" sz="40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roup galaxy</a:t>
            </a:r>
            <a:endParaRPr kumimoji="1" lang="ja-JP" altLang="en-US" sz="40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47864" y="3155502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g</a:t>
            </a:r>
            <a:r>
              <a:rPr lang="en-US" altLang="ja-JP" sz="4000" dirty="0" smtClean="0"/>
              <a:t>alaxy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267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井上開~1\AppData\Local\Temp\VMwareDnD\00890fb2\スクリーンショット（2012-07-15 21.14.56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36" y="836712"/>
            <a:ext cx="5574604" cy="56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72816" y="260648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Arial" pitchFamily="34" charset="0"/>
                <a:cs typeface="Arial" pitchFamily="34" charset="0"/>
              </a:rPr>
              <a:t>MG0414+0534 </a:t>
            </a:r>
            <a:endParaRPr kumimoji="1" lang="ja-JP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6667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MIR quadruple lenses  </a:t>
            </a:r>
            <a:endParaRPr kumimoji="1" lang="ja-JP" altLang="en-US" dirty="0"/>
          </a:p>
        </p:txBody>
      </p:sp>
      <p:pic>
        <p:nvPicPr>
          <p:cNvPr id="70659" name="Picture 3" descr="C:\Users\井上開~1\AppData\Local\Temp\VMwareDnD\942efb2f\スクリーンショット（2012-07-14 21.56.30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91" y="1207531"/>
            <a:ext cx="9158553" cy="51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611560" y="3959315"/>
            <a:ext cx="504056" cy="43204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611560" y="4543763"/>
            <a:ext cx="504056" cy="43204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779912" y="4067327"/>
            <a:ext cx="252028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806298" y="4651775"/>
            <a:ext cx="252028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二等辺三角形 3"/>
          <p:cNvSpPr/>
          <p:nvPr/>
        </p:nvSpPr>
        <p:spPr>
          <a:xfrm>
            <a:off x="611560" y="3356992"/>
            <a:ext cx="504056" cy="458307"/>
          </a:xfrm>
          <a:prstGeom prst="triangle">
            <a:avLst/>
          </a:prstGeom>
          <a:noFill/>
          <a:ln>
            <a:solidFill>
              <a:srgbClr val="FF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788024" y="3586145"/>
            <a:ext cx="252028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3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2520280" cy="6667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Result II </a:t>
            </a:r>
            <a:endParaRPr kumimoji="1" lang="ja-JP" altLang="en-US" dirty="0"/>
          </a:p>
        </p:txBody>
      </p:sp>
      <p:pic>
        <p:nvPicPr>
          <p:cNvPr id="3" name="図 2" descr="スクリーンショット（2012-07-16 11.56.02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980728"/>
            <a:ext cx="8925589" cy="5159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井上開~1\AppData\Local\Temp\VMwareDnD\00890fb2\スクリーンショット（2012-07-15 21.14.56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36" y="836712"/>
            <a:ext cx="5574604" cy="56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72816" y="260648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Arial" pitchFamily="34" charset="0"/>
                <a:cs typeface="Arial" pitchFamily="34" charset="0"/>
              </a:rPr>
              <a:t>MG0414+0534 </a:t>
            </a:r>
            <a:endParaRPr kumimoji="1" lang="ja-JP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井上開~1\AppData\Local\Temp\VMwareDnD\00890fb2\スクリーンショット（2012-07-15 21.14.56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36" y="836712"/>
            <a:ext cx="5574604" cy="56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123728" y="3573016"/>
            <a:ext cx="101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saddle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59832" y="4365104"/>
            <a:ext cx="141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minimum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1628800"/>
            <a:ext cx="141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minimum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4005064"/>
            <a:ext cx="101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saddle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2816" y="260648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Arial" pitchFamily="34" charset="0"/>
                <a:cs typeface="Arial" pitchFamily="34" charset="0"/>
              </a:rPr>
              <a:t>MG0414+0534 </a:t>
            </a:r>
            <a:endParaRPr kumimoji="1" lang="ja-JP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1540"/>
          </a:xfrm>
        </p:spPr>
        <p:txBody>
          <a:bodyPr/>
          <a:lstStyle/>
          <a:p>
            <a:pPr algn="ctr"/>
            <a:r>
              <a:rPr lang="en-US" altLang="ja-JP" dirty="0" err="1" smtClean="0"/>
              <a:t>Astrometric</a:t>
            </a:r>
            <a:r>
              <a:rPr lang="en-US" altLang="ja-JP" dirty="0" smtClean="0"/>
              <a:t>  shifts</a:t>
            </a:r>
            <a:endParaRPr kumimoji="1" lang="ja-JP" altLang="en-US" i="1" dirty="0"/>
          </a:p>
        </p:txBody>
      </p:sp>
      <p:pic>
        <p:nvPicPr>
          <p:cNvPr id="80899" name="Picture 3" descr="C:\Users\井上開~1\AppData\Local\Temp\VMwareDnD\843ec332\スクリーンショット（2012-07-15 0.55.21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1890"/>
            <a:ext cx="8049027" cy="45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1540"/>
          </a:xfrm>
        </p:spPr>
        <p:txBody>
          <a:bodyPr/>
          <a:lstStyle/>
          <a:p>
            <a:pPr algn="ctr"/>
            <a:r>
              <a:rPr lang="en-US" altLang="ja-JP" dirty="0" err="1" smtClean="0"/>
              <a:t>Astrometric</a:t>
            </a:r>
            <a:r>
              <a:rPr lang="en-US" altLang="ja-JP" dirty="0" smtClean="0"/>
              <a:t>  shifts</a:t>
            </a:r>
            <a:endParaRPr kumimoji="1" lang="ja-JP" altLang="en-US" i="1" dirty="0"/>
          </a:p>
        </p:txBody>
      </p:sp>
      <p:pic>
        <p:nvPicPr>
          <p:cNvPr id="81922" name="Picture 2" descr="C:\Users\井上開~1\AppData\Local\Temp\VMwareDnD\8637c581\スクリーンショット（2012-07-15 0.59.00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49" y="2276872"/>
            <a:ext cx="5803175" cy="8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95535" y="1507571"/>
            <a:ext cx="9297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2-point correlation in </a:t>
            </a:r>
            <a:r>
              <a:rPr kumimoji="1" lang="en-US" altLang="ja-JP" sz="3200" dirty="0" smtClean="0"/>
              <a:t>shift of image separated by  θ</a:t>
            </a:r>
            <a:r>
              <a:rPr lang="ja-JP" altLang="en-US" sz="3200" dirty="0"/>
              <a:t> </a:t>
            </a:r>
            <a:r>
              <a:rPr kumimoji="1" lang="ja-JP" altLang="en-US" sz="3200" dirty="0" smtClean="0"/>
              <a:t>　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8900" y="3427964"/>
            <a:ext cx="5670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Given by power spectrum P(k)</a:t>
            </a:r>
            <a:r>
              <a:rPr kumimoji="1" lang="ja-JP" altLang="en-US" sz="3200" dirty="0" smtClean="0"/>
              <a:t>　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2625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49368" y="101156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1540"/>
          </a:xfrm>
        </p:spPr>
        <p:txBody>
          <a:bodyPr/>
          <a:lstStyle/>
          <a:p>
            <a:pPr algn="ctr"/>
            <a:r>
              <a:rPr lang="en-US" altLang="ja-JP" dirty="0" err="1" smtClean="0"/>
              <a:t>Astrometric</a:t>
            </a:r>
            <a:r>
              <a:rPr lang="en-US" altLang="ja-JP" dirty="0" smtClean="0"/>
              <a:t>  shifts</a:t>
            </a:r>
            <a:endParaRPr kumimoji="1" lang="ja-JP" altLang="en-US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91680" y="3068960"/>
            <a:ext cx="5624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Minimum wavenumber given by </a:t>
            </a:r>
          </a:p>
          <a:p>
            <a:r>
              <a:rPr lang="en-US" altLang="ja-JP" sz="3200" dirty="0" smtClean="0"/>
              <a:t>the size of Einstein radius</a:t>
            </a:r>
            <a:r>
              <a:rPr kumimoji="1" lang="ja-JP" altLang="en-US" sz="3200" dirty="0" smtClean="0"/>
              <a:t>　</a:t>
            </a:r>
            <a:endParaRPr kumimoji="1" lang="ja-JP" altLang="en-US" sz="3200" dirty="0"/>
          </a:p>
        </p:txBody>
      </p:sp>
      <p:pic>
        <p:nvPicPr>
          <p:cNvPr id="4098" name="Picture 2" descr="C:\Users\井上開~1\AppData\Local\Temp\VMwareDnD\12033048\スクリーンショット（2012-07-15 21.51.41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25296" cy="56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878163"/>
              </p:ext>
            </p:extLst>
          </p:nvPr>
        </p:nvGraphicFramePr>
        <p:xfrm>
          <a:off x="406400" y="4797425"/>
          <a:ext cx="792956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数式" r:id="rId4" imgW="1701800" imgH="215900" progId="Equation.3">
                  <p:embed/>
                </p:oleObj>
              </mc:Choice>
              <mc:Fallback>
                <p:oleObj name="数式" r:id="rId4" imgW="1701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400" y="4797425"/>
                        <a:ext cx="7929563" cy="1006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00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1540"/>
          </a:xfrm>
        </p:spPr>
        <p:txBody>
          <a:bodyPr/>
          <a:lstStyle/>
          <a:p>
            <a:pPr algn="ctr"/>
            <a:r>
              <a:rPr lang="en-US" altLang="ja-JP" dirty="0" err="1" smtClean="0"/>
              <a:t>Astrometric</a:t>
            </a:r>
            <a:r>
              <a:rPr lang="en-US" altLang="ja-JP" dirty="0" smtClean="0"/>
              <a:t> shifts</a:t>
            </a:r>
            <a:endParaRPr kumimoji="1" lang="ja-JP" altLang="en-US" i="1" dirty="0"/>
          </a:p>
        </p:txBody>
      </p:sp>
      <p:pic>
        <p:nvPicPr>
          <p:cNvPr id="2050" name="Picture 2" descr="C:\Users\井上開~1\AppData\Local\Temp\VMwareDnD\0083070d\スクリーンショット（2012-07-15 21.27.39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1539"/>
            <a:ext cx="8172400" cy="49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85799" y="260648"/>
            <a:ext cx="8229600" cy="771540"/>
          </a:xfrm>
        </p:spPr>
        <p:txBody>
          <a:bodyPr/>
          <a:lstStyle/>
          <a:p>
            <a:pPr algn="ctr"/>
            <a:r>
              <a:rPr lang="en-US" altLang="ja-JP" dirty="0" err="1" smtClean="0"/>
              <a:t>Astrometric</a:t>
            </a:r>
            <a:r>
              <a:rPr lang="en-US" altLang="ja-JP" dirty="0" smtClean="0"/>
              <a:t> shifts</a:t>
            </a:r>
            <a:endParaRPr kumimoji="1" lang="ja-JP" altLang="en-US" i="1" dirty="0"/>
          </a:p>
        </p:txBody>
      </p:sp>
      <p:pic>
        <p:nvPicPr>
          <p:cNvPr id="2050" name="Picture 2" descr="C:\Users\井上開~1\AppData\Local\Temp\VMwareDnD\0083070d\スクリーンショット（2012-07-15 21.27.39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9" y="1196753"/>
            <a:ext cx="8312343" cy="50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835696" y="1484784"/>
            <a:ext cx="2551765" cy="3888432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7744" y="1852695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Super</a:t>
            </a:r>
          </a:p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cluster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89458" y="2004062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cluster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387461" y="1484784"/>
            <a:ext cx="3064859" cy="3888432"/>
          </a:xfrm>
          <a:prstGeom prst="rect">
            <a:avLst/>
          </a:prstGeom>
          <a:solidFill>
            <a:schemeClr val="accent5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16016" y="2556572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galaxy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76156" y="2564990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satellite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452320" y="1484784"/>
            <a:ext cx="738082" cy="3888432"/>
          </a:xfrm>
          <a:prstGeom prst="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2280" y="2567316"/>
            <a:ext cx="118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Mini-halo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61263" y="4221928"/>
            <a:ext cx="2300630" cy="5232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External shear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26251" y="4233262"/>
            <a:ext cx="1384546" cy="5232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SIE, SIS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55153" y="4124051"/>
            <a:ext cx="1332416" cy="95410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>
                <a:solidFill>
                  <a:srgbClr val="FF0000"/>
                </a:solidFill>
              </a:rPr>
              <a:t>Pertur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en-US" altLang="ja-JP" sz="2800" dirty="0">
                <a:solidFill>
                  <a:srgbClr val="FF0000"/>
                </a:solidFill>
              </a:rPr>
              <a:t>-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bation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6667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Flux- ratio anomalies  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251519" y="1340768"/>
            <a:ext cx="8271816" cy="635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Sub halos 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>
                <a:solidFill>
                  <a:prstClr val="white"/>
                </a:solidFill>
              </a:rPr>
              <a:t> </a:t>
            </a:r>
            <a:r>
              <a:rPr lang="en-US" altLang="ja-JP" sz="3000" dirty="0" smtClean="0">
                <a:solidFill>
                  <a:prstClr val="white"/>
                </a:solidFill>
              </a:rPr>
              <a:t>     but predicted </a:t>
            </a:r>
            <a:r>
              <a:rPr lang="en-US" altLang="ja-JP" sz="3000" dirty="0" err="1" smtClean="0">
                <a:solidFill>
                  <a:prstClr val="white"/>
                </a:solidFill>
              </a:rPr>
              <a:t>subhalos</a:t>
            </a:r>
            <a:r>
              <a:rPr lang="en-US" altLang="ja-JP" sz="3000" dirty="0" smtClean="0">
                <a:solidFill>
                  <a:prstClr val="white"/>
                </a:solidFill>
              </a:rPr>
              <a:t> too low for anomalies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2400" dirty="0" smtClean="0">
                <a:solidFill>
                  <a:prstClr val="white"/>
                </a:solidFill>
              </a:rPr>
              <a:t>       (</a:t>
            </a:r>
            <a:r>
              <a:rPr lang="en-US" altLang="ja-JP" sz="2400" dirty="0" err="1" smtClean="0">
                <a:solidFill>
                  <a:prstClr val="white"/>
                </a:solidFill>
              </a:rPr>
              <a:t>Maccio</a:t>
            </a:r>
            <a:r>
              <a:rPr lang="en-US" altLang="ja-JP" sz="2400" dirty="0" smtClean="0">
                <a:solidFill>
                  <a:prstClr val="white"/>
                </a:solidFill>
              </a:rPr>
              <a:t> &amp; </a:t>
            </a:r>
            <a:r>
              <a:rPr lang="en-US" altLang="ja-JP" sz="2400" dirty="0" err="1" smtClean="0">
                <a:solidFill>
                  <a:prstClr val="white"/>
                </a:solidFill>
              </a:rPr>
              <a:t>Mirranda</a:t>
            </a:r>
            <a:r>
              <a:rPr lang="en-US" altLang="ja-JP" sz="2400" dirty="0" smtClean="0">
                <a:solidFill>
                  <a:prstClr val="white"/>
                </a:solidFill>
              </a:rPr>
              <a:t> 2006, </a:t>
            </a:r>
            <a:r>
              <a:rPr lang="da-DK" altLang="ja-JP" sz="2400" dirty="0">
                <a:solidFill>
                  <a:prstClr val="white"/>
                </a:solidFill>
              </a:rPr>
              <a:t>Amara et al. 2006</a:t>
            </a:r>
            <a:r>
              <a:rPr lang="da-DK" altLang="ja-JP" sz="2400" dirty="0" smtClean="0">
                <a:solidFill>
                  <a:prstClr val="white"/>
                </a:solidFill>
              </a:rPr>
              <a:t>;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da-DK" altLang="ja-JP" sz="2400" dirty="0">
                <a:solidFill>
                  <a:prstClr val="white"/>
                </a:solidFill>
              </a:rPr>
              <a:t> </a:t>
            </a:r>
            <a:r>
              <a:rPr lang="da-DK" altLang="ja-JP" sz="2400" dirty="0" smtClean="0">
                <a:solidFill>
                  <a:prstClr val="white"/>
                </a:solidFill>
              </a:rPr>
              <a:t>        </a:t>
            </a:r>
            <a:r>
              <a:rPr lang="da-DK" altLang="ja-JP" sz="2400" dirty="0">
                <a:solidFill>
                  <a:prstClr val="white"/>
                </a:solidFill>
              </a:rPr>
              <a:t>Xu et al. </a:t>
            </a:r>
            <a:r>
              <a:rPr lang="da-DK" altLang="ja-JP" sz="2400" dirty="0" smtClean="0">
                <a:solidFill>
                  <a:prstClr val="white"/>
                </a:solidFill>
              </a:rPr>
              <a:t>2009, 2010</a:t>
            </a:r>
            <a:r>
              <a:rPr lang="da-DK" altLang="ja-JP" sz="2400" dirty="0">
                <a:solidFill>
                  <a:prstClr val="white"/>
                </a:solidFill>
              </a:rPr>
              <a:t>; Chen 2009; Chen et al. </a:t>
            </a:r>
            <a:r>
              <a:rPr lang="da-DK" altLang="ja-JP" sz="2400" dirty="0" smtClean="0">
                <a:solidFill>
                  <a:prstClr val="white"/>
                </a:solidFill>
              </a:rPr>
              <a:t>2011)</a:t>
            </a:r>
            <a:endParaRPr lang="en-US" altLang="ja-JP" sz="24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24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Luminous satellites may contribute significantly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2400" dirty="0">
                <a:solidFill>
                  <a:prstClr val="white"/>
                </a:solidFill>
              </a:rPr>
              <a:t>        (McKean et al. 2007, Shin &amp; Evans 2008</a:t>
            </a:r>
            <a:r>
              <a:rPr lang="en-US" altLang="ja-JP" sz="2400" dirty="0" smtClean="0">
                <a:solidFill>
                  <a:prstClr val="white"/>
                </a:solidFill>
              </a:rPr>
              <a:t>;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2400" dirty="0">
                <a:solidFill>
                  <a:prstClr val="white"/>
                </a:solidFill>
              </a:rPr>
              <a:t> </a:t>
            </a:r>
            <a:r>
              <a:rPr lang="en-US" altLang="ja-JP" sz="2400" dirty="0" smtClean="0">
                <a:solidFill>
                  <a:prstClr val="white"/>
                </a:solidFill>
              </a:rPr>
              <a:t>         MacLeod et </a:t>
            </a:r>
            <a:r>
              <a:rPr lang="en-US" altLang="ja-JP" sz="2400" dirty="0">
                <a:solidFill>
                  <a:prstClr val="white"/>
                </a:solidFill>
              </a:rPr>
              <a:t>al. </a:t>
            </a:r>
            <a:r>
              <a:rPr lang="en-US" altLang="ja-JP" sz="2400" dirty="0" smtClean="0">
                <a:solidFill>
                  <a:prstClr val="white"/>
                </a:solidFill>
              </a:rPr>
              <a:t>2009)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2400" dirty="0" smtClean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200" dirty="0" smtClean="0">
                <a:solidFill>
                  <a:prstClr val="white"/>
                </a:solidFill>
              </a:rPr>
              <a:t>   Line-of-sight halos?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2400" dirty="0">
                <a:solidFill>
                  <a:prstClr val="white"/>
                </a:solidFill>
              </a:rPr>
              <a:t> </a:t>
            </a:r>
            <a:r>
              <a:rPr lang="en-US" altLang="ja-JP" sz="2400" dirty="0" smtClean="0">
                <a:solidFill>
                  <a:prstClr val="white"/>
                </a:solidFill>
              </a:rPr>
              <a:t>         (</a:t>
            </a:r>
            <a:r>
              <a:rPr lang="en-US" altLang="ja-JP" sz="2400" dirty="0" smtClean="0"/>
              <a:t>Chen </a:t>
            </a:r>
            <a:r>
              <a:rPr lang="en-US" altLang="ja-JP" sz="2400" dirty="0"/>
              <a:t>et al. </a:t>
            </a:r>
            <a:r>
              <a:rPr lang="en-US" altLang="ja-JP" sz="2400" dirty="0" smtClean="0"/>
              <a:t>2003, </a:t>
            </a:r>
            <a:r>
              <a:rPr lang="en-US" altLang="ja-JP" sz="2400" dirty="0"/>
              <a:t>Metcalf </a:t>
            </a:r>
            <a:r>
              <a:rPr lang="en-US" altLang="ja-JP" sz="2400" dirty="0" smtClean="0"/>
              <a:t>2005, </a:t>
            </a:r>
            <a:r>
              <a:rPr lang="en-US" altLang="ja-JP" sz="2400" dirty="0" err="1" smtClean="0"/>
              <a:t>Xu</a:t>
            </a:r>
            <a:r>
              <a:rPr lang="en-US" altLang="ja-JP" sz="2400" dirty="0" smtClean="0"/>
              <a:t> et al. 2011)</a:t>
            </a:r>
            <a:r>
              <a:rPr lang="en-US" altLang="ja-JP" sz="2400" dirty="0" smtClean="0">
                <a:solidFill>
                  <a:prstClr val="white"/>
                </a:solidFill>
              </a:rPr>
              <a:t> 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24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endParaRPr lang="en-US" altLang="ja-JP" sz="3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1540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dirty="0" smtClean="0"/>
              <a:t>Constrained</a:t>
            </a:r>
            <a:r>
              <a:rPr lang="ja-JP" altLang="en-US" sz="4000" dirty="0"/>
              <a:t> </a:t>
            </a:r>
            <a:r>
              <a:rPr lang="en-US" altLang="ja-JP" sz="4000" dirty="0" smtClean="0"/>
              <a:t>convergence power</a:t>
            </a:r>
            <a:endParaRPr kumimoji="1" lang="ja-JP" altLang="en-US" sz="4000" i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844824"/>
            <a:ext cx="6955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altLang="ja-JP" sz="2800" dirty="0" smtClean="0"/>
              <a:t>Accuracy in position of lensed images &amp; lens 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284984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altLang="ja-JP" sz="2800" dirty="0" smtClean="0"/>
              <a:t>Size of Einstein ring </a:t>
            </a:r>
            <a:endParaRPr kumimoji="1" lang="ja-JP" altLang="en-US" sz="2800" dirty="0"/>
          </a:p>
        </p:txBody>
      </p:sp>
      <p:sp>
        <p:nvSpPr>
          <p:cNvPr id="4" name="右矢印 3"/>
          <p:cNvSpPr/>
          <p:nvPr/>
        </p:nvSpPr>
        <p:spPr>
          <a:xfrm>
            <a:off x="1403648" y="4869160"/>
            <a:ext cx="792088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104063"/>
              </p:ext>
            </p:extLst>
          </p:nvPr>
        </p:nvGraphicFramePr>
        <p:xfrm>
          <a:off x="2699792" y="4509120"/>
          <a:ext cx="53863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" name="数式" r:id="rId3" imgW="1155700" imgH="215900" progId="Equation.3">
                  <p:embed/>
                </p:oleObj>
              </mc:Choice>
              <mc:Fallback>
                <p:oleObj name="数式" r:id="rId3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2" y="4509120"/>
                        <a:ext cx="5386388" cy="1006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738503"/>
              </p:ext>
            </p:extLst>
          </p:nvPr>
        </p:nvGraphicFramePr>
        <p:xfrm>
          <a:off x="7524328" y="1556792"/>
          <a:ext cx="7112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" name="数式" r:id="rId5" imgW="152400" imgH="215900" progId="Equation.3">
                  <p:embed/>
                </p:oleObj>
              </mc:Choice>
              <mc:Fallback>
                <p:oleObj name="数式" r:id="rId5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4328" y="1556792"/>
                        <a:ext cx="711200" cy="1158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009939"/>
              </p:ext>
            </p:extLst>
          </p:nvPr>
        </p:nvGraphicFramePr>
        <p:xfrm>
          <a:off x="4119563" y="2924175"/>
          <a:ext cx="11858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" name="数式" r:id="rId7" imgW="254000" imgH="215900" progId="Equation.3">
                  <p:embed/>
                </p:oleObj>
              </mc:Choice>
              <mc:Fallback>
                <p:oleObj name="数式" r:id="rId7" imgW="25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9563" y="2924175"/>
                        <a:ext cx="1185862" cy="1158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4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114800"/>
          </a:xfrm>
        </p:spPr>
        <p:txBody>
          <a:bodyPr/>
          <a:lstStyle/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kumimoji="1"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332656"/>
            <a:ext cx="8229600" cy="77154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dirty="0" smtClean="0"/>
              <a:t>Constrained</a:t>
            </a:r>
            <a:r>
              <a:rPr lang="ja-JP" altLang="en-US" sz="4000" dirty="0" smtClean="0"/>
              <a:t> </a:t>
            </a:r>
            <a:r>
              <a:rPr lang="en-US" altLang="ja-JP" sz="4000" dirty="0" err="1" smtClean="0"/>
              <a:t>r.m.s</a:t>
            </a:r>
            <a:r>
              <a:rPr lang="en-US" altLang="ja-JP" sz="4000" dirty="0" smtClean="0"/>
              <a:t>. convergence</a:t>
            </a:r>
            <a:endParaRPr lang="ja-JP" altLang="en-US" sz="4000" i="1" dirty="0"/>
          </a:p>
        </p:txBody>
      </p:sp>
      <p:pic>
        <p:nvPicPr>
          <p:cNvPr id="82947" name="Picture 3" descr="C:\Users\井上開~1\AppData\Local\Temp\VMwareDnD\84bcc219\スクリーンショット（2012-07-15 1.17.33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3" y="1204440"/>
            <a:ext cx="7668344" cy="47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C:\Users\井上開~1\AppData\Local\Temp\VMwareDnD\dbc86803\スクリーンショット（2012-07-15 1.18.27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73216"/>
            <a:ext cx="2592288" cy="40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6667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MIR quadruple lenses  </a:t>
            </a:r>
            <a:endParaRPr kumimoji="1" lang="ja-JP" altLang="en-US" dirty="0"/>
          </a:p>
        </p:txBody>
      </p:sp>
      <p:pic>
        <p:nvPicPr>
          <p:cNvPr id="71683" name="Picture 3" descr="C:\Users\井上開~1\AppData\Local\Temp\VMwareDnD\d1537f77\スクリーンショット（2012-07-14 22.05.08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48464" cy="305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45332" y="4798129"/>
            <a:ext cx="74168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ja-JP" sz="2800" dirty="0" smtClean="0"/>
              <a:t>Source size estimated from dust reverberation method ~ 1~3pc &gt;&gt;Einstein radius of stars</a:t>
            </a:r>
          </a:p>
          <a:p>
            <a:r>
              <a:rPr lang="en-US" altLang="ja-JP" sz="2800" dirty="0" smtClean="0"/>
              <a:t>     (by Chiba et al 2005 &amp; </a:t>
            </a:r>
            <a:r>
              <a:rPr lang="en-US" altLang="ja-JP" sz="2800" dirty="0" err="1" smtClean="0"/>
              <a:t>Minezaki</a:t>
            </a:r>
            <a:r>
              <a:rPr lang="en-US" altLang="ja-JP" sz="2800" dirty="0" smtClean="0"/>
              <a:t> et al. 2009)</a:t>
            </a:r>
          </a:p>
          <a:p>
            <a:endParaRPr lang="en-US" altLang="ja-JP" sz="28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33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6667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Flux- ratio anomalies  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251519" y="1340768"/>
            <a:ext cx="8271816" cy="635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Sub halos 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3000" dirty="0">
                <a:solidFill>
                  <a:prstClr val="white"/>
                </a:solidFill>
              </a:rPr>
              <a:t> </a:t>
            </a:r>
            <a:r>
              <a:rPr lang="en-US" altLang="ja-JP" sz="3000" dirty="0" smtClean="0">
                <a:solidFill>
                  <a:prstClr val="white"/>
                </a:solidFill>
              </a:rPr>
              <a:t>     but predicted </a:t>
            </a:r>
            <a:r>
              <a:rPr lang="en-US" altLang="ja-JP" sz="3000" dirty="0" err="1" smtClean="0">
                <a:solidFill>
                  <a:prstClr val="white"/>
                </a:solidFill>
              </a:rPr>
              <a:t>subhalos</a:t>
            </a:r>
            <a:r>
              <a:rPr lang="en-US" altLang="ja-JP" sz="3000" dirty="0" smtClean="0">
                <a:solidFill>
                  <a:prstClr val="white"/>
                </a:solidFill>
              </a:rPr>
              <a:t> too low for anomalies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2400" dirty="0" smtClean="0">
                <a:solidFill>
                  <a:prstClr val="white"/>
                </a:solidFill>
              </a:rPr>
              <a:t>       (</a:t>
            </a:r>
            <a:r>
              <a:rPr lang="en-US" altLang="ja-JP" sz="2400" dirty="0" err="1" smtClean="0">
                <a:solidFill>
                  <a:prstClr val="white"/>
                </a:solidFill>
              </a:rPr>
              <a:t>Maccio</a:t>
            </a:r>
            <a:r>
              <a:rPr lang="en-US" altLang="ja-JP" sz="2400" dirty="0" smtClean="0">
                <a:solidFill>
                  <a:prstClr val="white"/>
                </a:solidFill>
              </a:rPr>
              <a:t> &amp; </a:t>
            </a:r>
            <a:r>
              <a:rPr lang="en-US" altLang="ja-JP" sz="2400" dirty="0" err="1" smtClean="0">
                <a:solidFill>
                  <a:prstClr val="white"/>
                </a:solidFill>
              </a:rPr>
              <a:t>Mirranda</a:t>
            </a:r>
            <a:r>
              <a:rPr lang="en-US" altLang="ja-JP" sz="2400" dirty="0" smtClean="0">
                <a:solidFill>
                  <a:prstClr val="white"/>
                </a:solidFill>
              </a:rPr>
              <a:t> 2006, </a:t>
            </a:r>
            <a:r>
              <a:rPr lang="da-DK" altLang="ja-JP" sz="2400" dirty="0">
                <a:solidFill>
                  <a:prstClr val="white"/>
                </a:solidFill>
              </a:rPr>
              <a:t>Amara et al. 2006</a:t>
            </a:r>
            <a:r>
              <a:rPr lang="da-DK" altLang="ja-JP" sz="2400" dirty="0" smtClean="0">
                <a:solidFill>
                  <a:prstClr val="white"/>
                </a:solidFill>
              </a:rPr>
              <a:t>;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da-DK" altLang="ja-JP" sz="2400" dirty="0">
                <a:solidFill>
                  <a:prstClr val="white"/>
                </a:solidFill>
              </a:rPr>
              <a:t> </a:t>
            </a:r>
            <a:r>
              <a:rPr lang="da-DK" altLang="ja-JP" sz="2400" dirty="0" smtClean="0">
                <a:solidFill>
                  <a:prstClr val="white"/>
                </a:solidFill>
              </a:rPr>
              <a:t>        </a:t>
            </a:r>
            <a:r>
              <a:rPr lang="da-DK" altLang="ja-JP" sz="2400" dirty="0">
                <a:solidFill>
                  <a:prstClr val="white"/>
                </a:solidFill>
              </a:rPr>
              <a:t>Xu et al. </a:t>
            </a:r>
            <a:r>
              <a:rPr lang="da-DK" altLang="ja-JP" sz="2400" dirty="0" smtClean="0">
                <a:solidFill>
                  <a:prstClr val="white"/>
                </a:solidFill>
              </a:rPr>
              <a:t>2009, 2010</a:t>
            </a:r>
            <a:r>
              <a:rPr lang="da-DK" altLang="ja-JP" sz="2400" dirty="0">
                <a:solidFill>
                  <a:prstClr val="white"/>
                </a:solidFill>
              </a:rPr>
              <a:t>; Chen 2009; Chen et al. </a:t>
            </a:r>
            <a:r>
              <a:rPr lang="da-DK" altLang="ja-JP" sz="2400" dirty="0" smtClean="0">
                <a:solidFill>
                  <a:prstClr val="white"/>
                </a:solidFill>
              </a:rPr>
              <a:t>2011)</a:t>
            </a:r>
            <a:endParaRPr lang="en-US" altLang="ja-JP" sz="24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24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000" dirty="0" smtClean="0">
                <a:solidFill>
                  <a:prstClr val="white"/>
                </a:solidFill>
              </a:rPr>
              <a:t>Luminous satellites may contribute significantly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2400" dirty="0">
                <a:solidFill>
                  <a:prstClr val="white"/>
                </a:solidFill>
              </a:rPr>
              <a:t>        (McKean et al. 2007, Shin &amp; Evans 2008</a:t>
            </a:r>
            <a:r>
              <a:rPr lang="en-US" altLang="ja-JP" sz="2400" dirty="0" smtClean="0">
                <a:solidFill>
                  <a:prstClr val="white"/>
                </a:solidFill>
              </a:rPr>
              <a:t>;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2400" dirty="0">
                <a:solidFill>
                  <a:prstClr val="white"/>
                </a:solidFill>
              </a:rPr>
              <a:t> </a:t>
            </a:r>
            <a:r>
              <a:rPr lang="en-US" altLang="ja-JP" sz="2400" dirty="0" smtClean="0">
                <a:solidFill>
                  <a:prstClr val="white"/>
                </a:solidFill>
              </a:rPr>
              <a:t>         MacLeod et </a:t>
            </a:r>
            <a:r>
              <a:rPr lang="en-US" altLang="ja-JP" sz="2400" dirty="0">
                <a:solidFill>
                  <a:prstClr val="white"/>
                </a:solidFill>
              </a:rPr>
              <a:t>al. </a:t>
            </a:r>
            <a:r>
              <a:rPr lang="en-US" altLang="ja-JP" sz="2400" dirty="0" smtClean="0">
                <a:solidFill>
                  <a:prstClr val="white"/>
                </a:solidFill>
              </a:rPr>
              <a:t>2009)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2400" dirty="0" smtClean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r>
              <a:rPr lang="en-US" altLang="ja-JP" sz="3200" dirty="0" smtClean="0">
                <a:solidFill>
                  <a:prstClr val="white"/>
                </a:solidFill>
              </a:rPr>
              <a:t>   Line-of-sight halos?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r>
              <a:rPr lang="en-US" altLang="ja-JP" sz="2400" dirty="0">
                <a:solidFill>
                  <a:prstClr val="white"/>
                </a:solidFill>
              </a:rPr>
              <a:t> </a:t>
            </a:r>
            <a:r>
              <a:rPr lang="en-US" altLang="ja-JP" sz="2400" dirty="0" smtClean="0">
                <a:solidFill>
                  <a:prstClr val="white"/>
                </a:solidFill>
              </a:rPr>
              <a:t>         (</a:t>
            </a:r>
            <a:r>
              <a:rPr lang="en-US" altLang="ja-JP" sz="2400" dirty="0" smtClean="0"/>
              <a:t>Chen </a:t>
            </a:r>
            <a:r>
              <a:rPr lang="en-US" altLang="ja-JP" sz="2400" dirty="0"/>
              <a:t>et al. </a:t>
            </a:r>
            <a:r>
              <a:rPr lang="en-US" altLang="ja-JP" sz="2400" dirty="0" smtClean="0"/>
              <a:t>2003, </a:t>
            </a:r>
            <a:r>
              <a:rPr lang="en-US" altLang="ja-JP" sz="2400" dirty="0"/>
              <a:t>Metcalf </a:t>
            </a:r>
            <a:r>
              <a:rPr lang="en-US" altLang="ja-JP" sz="2400" dirty="0" smtClean="0"/>
              <a:t>2005, </a:t>
            </a:r>
            <a:r>
              <a:rPr lang="en-US" altLang="ja-JP" sz="2400" dirty="0" err="1" smtClean="0"/>
              <a:t>Xu</a:t>
            </a:r>
            <a:r>
              <a:rPr lang="en-US" altLang="ja-JP" sz="2400" dirty="0" smtClean="0"/>
              <a:t> et al. 2011)</a:t>
            </a:r>
            <a:r>
              <a:rPr lang="en-US" altLang="ja-JP" sz="2400" dirty="0" smtClean="0">
                <a:solidFill>
                  <a:prstClr val="white"/>
                </a:solidFill>
              </a:rPr>
              <a:t> </a:t>
            </a:r>
          </a:p>
          <a:p>
            <a:pPr lvl="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</a:pPr>
            <a:endParaRPr lang="en-US" altLang="ja-JP" sz="2400" dirty="0" smtClean="0">
              <a:solidFill>
                <a:prstClr val="white"/>
              </a:solidFill>
            </a:endParaRPr>
          </a:p>
          <a:p>
            <a:pPr marL="514350" lvl="0" indent="-514350">
              <a:spcBef>
                <a:spcPct val="20000"/>
              </a:spcBef>
              <a:buClr>
                <a:srgbClr val="FF6F61">
                  <a:lumMod val="20000"/>
                  <a:lumOff val="80000"/>
                </a:srgbClr>
              </a:buClr>
              <a:buSzPct val="70000"/>
              <a:buFont typeface="Wingdings" pitchFamily="2" charset="2"/>
              <a:buChar char="Ø"/>
            </a:pPr>
            <a:endParaRPr lang="en-US" altLang="ja-JP" sz="3000" dirty="0" smtClean="0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7584" y="5589240"/>
            <a:ext cx="3672408" cy="64807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8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6667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Flux- ratio anomalies  </a:t>
            </a:r>
            <a:endParaRPr kumimoji="1" lang="ja-JP" altLang="en-US" dirty="0"/>
          </a:p>
        </p:txBody>
      </p:sp>
      <p:sp>
        <p:nvSpPr>
          <p:cNvPr id="3" name="スマイル 2"/>
          <p:cNvSpPr/>
          <p:nvPr/>
        </p:nvSpPr>
        <p:spPr>
          <a:xfrm>
            <a:off x="7668344" y="3472390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星 5 3"/>
          <p:cNvSpPr/>
          <p:nvPr/>
        </p:nvSpPr>
        <p:spPr>
          <a:xfrm>
            <a:off x="611560" y="3284984"/>
            <a:ext cx="648072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1043608" y="2492896"/>
            <a:ext cx="3096344" cy="1080120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3" idx="1"/>
          </p:cNvCxnSpPr>
          <p:nvPr/>
        </p:nvCxnSpPr>
        <p:spPr>
          <a:xfrm>
            <a:off x="4139952" y="2492896"/>
            <a:ext cx="3612755" cy="106385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043608" y="3585411"/>
            <a:ext cx="3096344" cy="1139733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4139952" y="3760422"/>
            <a:ext cx="3612755" cy="964722"/>
          </a:xfrm>
          <a:prstGeom prst="line">
            <a:avLst/>
          </a:prstGeom>
          <a:ln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3274948" y="1844824"/>
            <a:ext cx="1728192" cy="36004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935596" y="1556792"/>
            <a:ext cx="3203448" cy="936104"/>
          </a:xfrm>
          <a:prstGeom prst="line">
            <a:avLst/>
          </a:prstGeom>
          <a:ln>
            <a:solidFill>
              <a:srgbClr val="FFFF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936504" y="4725144"/>
            <a:ext cx="3203448" cy="864096"/>
          </a:xfrm>
          <a:prstGeom prst="line">
            <a:avLst/>
          </a:prstGeom>
          <a:ln>
            <a:solidFill>
              <a:srgbClr val="FFFF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星 5 27"/>
          <p:cNvSpPr/>
          <p:nvPr/>
        </p:nvSpPr>
        <p:spPr>
          <a:xfrm>
            <a:off x="611560" y="1268760"/>
            <a:ext cx="648072" cy="576064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CC"/>
              </a:solidFill>
            </a:endParaRPr>
          </a:p>
        </p:txBody>
      </p:sp>
      <p:sp>
        <p:nvSpPr>
          <p:cNvPr id="30" name="星 5 29"/>
          <p:cNvSpPr/>
          <p:nvPr/>
        </p:nvSpPr>
        <p:spPr>
          <a:xfrm>
            <a:off x="680882" y="5165921"/>
            <a:ext cx="648072" cy="576064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CC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1902" y="2577098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QSO</a:t>
            </a:r>
            <a:endParaRPr kumimoji="1" lang="ja-JP" altLang="en-US" sz="4000" dirty="0"/>
          </a:p>
        </p:txBody>
      </p:sp>
      <p:sp>
        <p:nvSpPr>
          <p:cNvPr id="5" name="円/楕円 4"/>
          <p:cNvSpPr/>
          <p:nvPr/>
        </p:nvSpPr>
        <p:spPr>
          <a:xfrm>
            <a:off x="3924656" y="236107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520043" y="280880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451947" y="2567679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052167" y="304749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473089" y="449630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924656" y="395124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437903" y="450949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068672" y="4949897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16016" y="5169386"/>
            <a:ext cx="223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halos</a:t>
            </a:r>
            <a:endParaRPr kumimoji="1" lang="ja-JP" altLang="en-US" sz="4000" dirty="0">
              <a:solidFill>
                <a:srgbClr val="FF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47864" y="3155502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g</a:t>
            </a:r>
            <a:r>
              <a:rPr lang="en-US" altLang="ja-JP" sz="4000" dirty="0" smtClean="0"/>
              <a:t>alaxy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487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8391</TotalTime>
  <Words>1472</Words>
  <Application>Microsoft Office PowerPoint</Application>
  <PresentationFormat>画面に合わせる (4:3)</PresentationFormat>
  <Paragraphs>384</Paragraphs>
  <Slides>72</Slides>
  <Notes>12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72</vt:i4>
      </vt:variant>
    </vt:vector>
  </HeadingPairs>
  <TitlesOfParts>
    <vt:vector size="74" baseType="lpstr">
      <vt:lpstr>Deluxe</vt:lpstr>
      <vt:lpstr>数式</vt:lpstr>
      <vt:lpstr>  QSO重力レンズ多重像のフラックス異常問題に対する 視線方向のダークハローの影響について</vt:lpstr>
      <vt:lpstr>（Flux- ratio anomalies）</vt:lpstr>
      <vt:lpstr>Flux- ratio anomalies  </vt:lpstr>
      <vt:lpstr>Flux- ratio anomalies  </vt:lpstr>
      <vt:lpstr>Flux- ratio anomalies  </vt:lpstr>
      <vt:lpstr>PowerPoint プレゼンテーション</vt:lpstr>
      <vt:lpstr>Flux- ratio anomalies  </vt:lpstr>
      <vt:lpstr>Flux- ratio anomalies  </vt:lpstr>
      <vt:lpstr>Flux- ratio anomalies  </vt:lpstr>
      <vt:lpstr>PowerPoint プレゼンテーション</vt:lpstr>
      <vt:lpstr>PowerPoint プレゼンテーション</vt:lpstr>
      <vt:lpstr>PowerPoint プレゼンテーション</vt:lpstr>
      <vt:lpstr>6 MIR quadruple lenses  </vt:lpstr>
      <vt:lpstr>Our work </vt:lpstr>
      <vt:lpstr>       Magnification perturbation</vt:lpstr>
      <vt:lpstr>       Magnification perturbation</vt:lpstr>
      <vt:lpstr>New statistic  η</vt:lpstr>
      <vt:lpstr>PowerPoint プレゼンテーション</vt:lpstr>
      <vt:lpstr>New statistic  η</vt:lpstr>
      <vt:lpstr>Constrained 2-point correlation</vt:lpstr>
      <vt:lpstr>Constrained 2-point correlation</vt:lpstr>
      <vt:lpstr>PowerPoint プレゼンテーション</vt:lpstr>
      <vt:lpstr>PowerPoint プレゼンテーション</vt:lpstr>
      <vt:lpstr>Astrometric  shifts</vt:lpstr>
      <vt:lpstr>       Non-linear power spectrum</vt:lpstr>
      <vt:lpstr>N-body Simulation</vt:lpstr>
      <vt:lpstr>Non-linear power spectrum</vt:lpstr>
      <vt:lpstr>Non-linear power spectrum</vt:lpstr>
      <vt:lpstr>       Application to MIR lenses</vt:lpstr>
      <vt:lpstr>MIR QSO-galaxy quads</vt:lpstr>
      <vt:lpstr>MIR quadruple lenses  </vt:lpstr>
      <vt:lpstr>Result I </vt:lpstr>
      <vt:lpstr>Summary</vt:lpstr>
      <vt:lpstr>Summary</vt:lpstr>
      <vt:lpstr>Future Work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                  Outline</vt:lpstr>
      <vt:lpstr>Introduction </vt:lpstr>
      <vt:lpstr>Suppression Mechanism   </vt:lpstr>
      <vt:lpstr>PowerPoint プレゼンテーション</vt:lpstr>
      <vt:lpstr>PowerPoint プレゼンテーション</vt:lpstr>
      <vt:lpstr>Missing Satellite Problem  </vt:lpstr>
      <vt:lpstr>Parity of lensed images</vt:lpstr>
      <vt:lpstr>Systematic (de)magnification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MIR quadruple lenses  </vt:lpstr>
      <vt:lpstr>Result II </vt:lpstr>
      <vt:lpstr>PowerPoint プレゼンテーション</vt:lpstr>
      <vt:lpstr>PowerPoint プレゼンテーション</vt:lpstr>
      <vt:lpstr>Astrometric  shifts</vt:lpstr>
      <vt:lpstr>Astrometric  shifts</vt:lpstr>
      <vt:lpstr>Astrometric  shifts</vt:lpstr>
      <vt:lpstr>Astrometric shifts</vt:lpstr>
      <vt:lpstr>Astrometric shifts</vt:lpstr>
      <vt:lpstr>Constrained convergence power</vt:lpstr>
      <vt:lpstr>PowerPoint プレゼンテーション</vt:lpstr>
      <vt:lpstr>MIR quadruple lenses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井上 開輝</dc:creator>
  <cp:lastModifiedBy>takahasi</cp:lastModifiedBy>
  <cp:revision>517</cp:revision>
  <dcterms:modified xsi:type="dcterms:W3CDTF">2012-12-12T04:09:08Z</dcterms:modified>
</cp:coreProperties>
</file>