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embeddings/Microsoft___3.bin" ContentType="application/vnd.openxmlformats-officedocument.oleObject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embeddings/Microsoft___1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embeddings/Microsoft___4.bin" ContentType="application/vnd.openxmlformats-officedocument.oleObject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embeddings/Microsoft___2.bin" ContentType="application/vnd.openxmlformats-officedocument.oleObject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5" r:id="rId4"/>
    <p:sldId id="276" r:id="rId5"/>
    <p:sldId id="258" r:id="rId6"/>
    <p:sldId id="260" r:id="rId7"/>
    <p:sldId id="261" r:id="rId8"/>
    <p:sldId id="259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濃色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6113-8718-9C45-907D-57B33051C436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1A643-8D0D-684F-8232-0585B52A228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799D5-6AF2-3045-89A6-C826696AC15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F8E3-7F6C-4E43-8AF9-0BB1C8F1A04D}" type="datetimeFigureOut">
              <a:rPr lang="ja-JP" altLang="en-US" smtClean="0"/>
              <a:pPr/>
              <a:t>12.12.11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2716A-AF35-184D-866B-CE82480110F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__4.bin"/><Relationship Id="rId6" Type="http://schemas.openxmlformats.org/officeDocument/2006/relationships/image" Target="../media/image2.jpeg"/><Relationship Id="rId1" Type="http://schemas.openxmlformats.org/officeDocument/2006/relationships/vmlDrawing" Target="../drawings/vmlDrawing3.vml"/><Relationship Id="rId2" Type="http://schemas.openxmlformats.org/officeDocument/2006/relationships/video" Target="file://localhost/Users/kurodatakami/Dropbox/CfCA_UM/GW_loc_R0pi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oleObject" Target="../embeddings/Microsoft___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oleObject" Target="../embeddings/Microsoft___2.bin"/><Relationship Id="rId6" Type="http://schemas.openxmlformats.org/officeDocument/2006/relationships/oleObject" Target="../embeddings/Microsoft___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urodatakami/Dropbox/CfCA_UM/R0pi.mov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83477" y="1127940"/>
            <a:ext cx="7702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大質量星の重力崩壊に伴う</a:t>
            </a:r>
          </a:p>
          <a:p>
            <a:pPr algn="ctr"/>
            <a:r>
              <a:rPr lang="ja-JP" altLang="en-US" sz="3600" dirty="0" smtClean="0"/>
              <a:t>重力波放出への回転の影響</a:t>
            </a:r>
            <a:endParaRPr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7507" y="4172732"/>
            <a:ext cx="2741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黒田　仰生</a:t>
            </a:r>
            <a:endParaRPr kumimoji="1" lang="en-US" altLang="ja-JP" sz="3200" dirty="0" smtClean="0"/>
          </a:p>
          <a:p>
            <a:pPr algn="ctr"/>
            <a:r>
              <a:rPr lang="ja-JP" altLang="en-US" sz="3200" dirty="0" smtClean="0"/>
              <a:t>固武　慶</a:t>
            </a:r>
          </a:p>
          <a:p>
            <a:pPr algn="ctr"/>
            <a:r>
              <a:rPr lang="ja-JP" altLang="en-US" sz="3200" dirty="0" smtClean="0"/>
              <a:t>滝脇　知也</a:t>
            </a:r>
            <a:endParaRPr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9281" y="3869093"/>
            <a:ext cx="3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国立天文台理論研究部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672667" y="6211669"/>
            <a:ext cx="347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 smtClean="0"/>
              <a:t>CfCA</a:t>
            </a:r>
            <a:r>
              <a:rPr lang="en-US" altLang="ja-JP" dirty="0" smtClean="0"/>
              <a:t> Users’ Meeting 2012, H24/12/12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W_loc_R0pi.mp4">
            <a:hlinkClick r:id="" action="ppaction://media"/>
          </p:cNvPr>
          <p:cNvPicPr/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0" y="-2373085"/>
            <a:ext cx="914400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223670" y="3523613"/>
            <a:ext cx="2497930" cy="638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5484927" y="3523613"/>
          <a:ext cx="1824085" cy="412353"/>
        </p:xfrm>
        <a:graphic>
          <a:graphicData uri="http://schemas.openxmlformats.org/presentationml/2006/ole">
            <p:oleObj spid="_x0000_s45058" name="数式" r:id="rId5" imgW="1460500" imgH="330200" progId="Equation.3">
              <p:embed/>
            </p:oleObj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503512" y="75807"/>
            <a:ext cx="8057004" cy="646331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3. </a:t>
            </a:r>
            <a:r>
              <a:rPr lang="ja-JP" altLang="en-US" sz="3600" dirty="0" smtClean="0"/>
              <a:t>回転による重力波スペクトルの違い</a:t>
            </a:r>
            <a:endParaRPr lang="en-US" altLang="ja-JP" sz="3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512" y="4956629"/>
            <a:ext cx="825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〜200Hz</a:t>
            </a:r>
            <a:r>
              <a:rPr lang="ja-JP" altLang="en-US" sz="2800" dirty="0" smtClean="0"/>
              <a:t>の強い放射は</a:t>
            </a:r>
            <a:r>
              <a:rPr lang="en-US" altLang="ja-JP" sz="2800" dirty="0" smtClean="0">
                <a:solidFill>
                  <a:srgbClr val="FF0000"/>
                </a:solidFill>
              </a:rPr>
              <a:t>One-armed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Spiral wave</a:t>
            </a:r>
            <a:r>
              <a:rPr lang="ja-JP" altLang="en-US" sz="2800" dirty="0" smtClean="0"/>
              <a:t>が起源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03512" y="75807"/>
            <a:ext cx="8057004" cy="646331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3. </a:t>
            </a:r>
            <a:r>
              <a:rPr lang="ja-JP" altLang="en-US" sz="3600" dirty="0" smtClean="0"/>
              <a:t>回転による重力波スペクトルの違い</a:t>
            </a:r>
            <a:endParaRPr lang="en-US" altLang="ja-JP" sz="3600" dirty="0" smtClean="0"/>
          </a:p>
        </p:txBody>
      </p:sp>
      <p:pic>
        <p:nvPicPr>
          <p:cNvPr id="26" name="図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09133" y="2289480"/>
            <a:ext cx="4560080" cy="314615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07494" y="1066309"/>
            <a:ext cx="379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200Hz</a:t>
            </a:r>
            <a:r>
              <a:rPr kumimoji="1" lang="ja-JP" altLang="en-US" sz="2800" dirty="0" smtClean="0"/>
              <a:t>の物理的意味</a:t>
            </a:r>
            <a:endParaRPr kumimoji="1" lang="ja-JP" altLang="en-US" sz="2800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77752" y="2995141"/>
            <a:ext cx="2700950" cy="1451956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03512" y="5435639"/>
            <a:ext cx="8462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Font typeface="Wingdings" charset="2"/>
              <a:buChar char="Ø"/>
            </a:pPr>
            <a:r>
              <a:rPr kumimoji="1" lang="en-US" altLang="ja-JP" sz="2400" dirty="0" smtClean="0"/>
              <a:t>〜200Hz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 smtClean="0"/>
              <a:t>Acoustic mode</a:t>
            </a:r>
            <a:r>
              <a:rPr kumimoji="1" lang="ja-JP" altLang="en-US" sz="2400" dirty="0" smtClean="0"/>
              <a:t>の周回のタイムスケールから決定</a:t>
            </a:r>
            <a:endParaRPr kumimoji="1" lang="en-US" altLang="ja-JP" sz="2400" dirty="0" smtClean="0"/>
          </a:p>
          <a:p>
            <a:pPr>
              <a:buClr>
                <a:srgbClr val="FF6600"/>
              </a:buClr>
              <a:buFont typeface="Wingdings" charset="2"/>
              <a:buChar char="Ø"/>
            </a:pPr>
            <a:r>
              <a:rPr lang="ja-JP" altLang="en-US" sz="2400" dirty="0" smtClean="0"/>
              <a:t>音速は回転の影響を受けないと考えると、　　　　　　　　　　　　　　音速からの嵩上げ部分が回転の速度を反映（？）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04431" y="75807"/>
            <a:ext cx="2110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/>
            <a:r>
              <a:rPr lang="en-US" altLang="ja-JP" sz="3600" dirty="0" smtClean="0"/>
              <a:t>4. </a:t>
            </a:r>
            <a:r>
              <a:rPr lang="ja-JP" altLang="en-US" sz="3600" dirty="0" smtClean="0"/>
              <a:t>まとめ</a:t>
            </a:r>
            <a:endParaRPr lang="en-US" altLang="ja-JP" sz="36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7003" y="1717859"/>
            <a:ext cx="8156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kumimoji="1" lang="ja-JP" altLang="en-US" sz="3200" dirty="0" smtClean="0"/>
              <a:t>回転が早い程、回転軸方向へと強い放射</a:t>
            </a:r>
            <a:endParaRPr kumimoji="1" lang="en-US" altLang="ja-JP" sz="3200" dirty="0" smtClean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kumimoji="1" lang="ja-JP" altLang="en-US" sz="3200" dirty="0" smtClean="0"/>
              <a:t>コアバウンス直後には</a:t>
            </a:r>
            <a:r>
              <a:rPr kumimoji="1" lang="en-US" altLang="ja-JP" sz="3200" dirty="0" smtClean="0"/>
              <a:t>〜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1000Hz</a:t>
            </a:r>
            <a:r>
              <a:rPr kumimoji="1" lang="ja-JP" altLang="en-US" sz="3200" dirty="0" smtClean="0"/>
              <a:t>帯</a:t>
            </a:r>
            <a:endParaRPr kumimoji="1" lang="en-US" altLang="ja-JP" sz="3200" dirty="0" smtClean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v"/>
            </a:pPr>
            <a:r>
              <a:rPr lang="en-US" altLang="ja-JP" sz="3200" dirty="0" smtClean="0"/>
              <a:t>〜10ms</a:t>
            </a:r>
            <a:r>
              <a:rPr lang="ja-JP" altLang="en-US" sz="3200" dirty="0" smtClean="0"/>
              <a:t>以降はスパイラル波から　　　　　　　　　　　</a:t>
            </a:r>
            <a:r>
              <a:rPr lang="ja-JP" altLang="en-US" sz="3200" dirty="0" smtClean="0">
                <a:solidFill>
                  <a:srgbClr val="FF0000"/>
                </a:solidFill>
              </a:rPr>
              <a:t>数百</a:t>
            </a:r>
            <a:r>
              <a:rPr lang="en-US" altLang="ja-JP" sz="3200" dirty="0" smtClean="0">
                <a:solidFill>
                  <a:srgbClr val="FF0000"/>
                </a:solidFill>
              </a:rPr>
              <a:t>Hz</a:t>
            </a:r>
            <a:r>
              <a:rPr lang="ja-JP" altLang="en-US" sz="3200" dirty="0" smtClean="0"/>
              <a:t>帯へ放射</a:t>
            </a:r>
            <a:endParaRPr lang="en-US" altLang="ja-JP" sz="3200" dirty="0" smtClean="0"/>
          </a:p>
          <a:p>
            <a:pPr lvl="2">
              <a:buClr>
                <a:schemeClr val="accent3">
                  <a:lumMod val="75000"/>
                </a:schemeClr>
              </a:buClr>
              <a:buFont typeface="Wingdings" charset="2"/>
              <a:buChar char="Ø"/>
            </a:pPr>
            <a:r>
              <a:rPr lang="ja-JP" altLang="en-US" sz="3200" dirty="0" smtClean="0"/>
              <a:t>振動数は</a:t>
            </a:r>
            <a:r>
              <a:rPr lang="en-US" altLang="ja-JP" sz="3200" dirty="0" smtClean="0"/>
              <a:t>Acoustic wave</a:t>
            </a:r>
            <a:r>
              <a:rPr lang="ja-JP" altLang="en-US" sz="3200" dirty="0" smtClean="0"/>
              <a:t>の時間スケールより決定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3794" y="857637"/>
            <a:ext cx="79914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重力崩壊型超新星爆発</a:t>
            </a:r>
            <a:r>
              <a:rPr kumimoji="1" lang="en-US" altLang="ja-JP" sz="2400" dirty="0" smtClean="0"/>
              <a:t>(CCSN)</a:t>
            </a:r>
          </a:p>
          <a:p>
            <a:pPr algn="ctr"/>
            <a:r>
              <a:rPr kumimoji="1" lang="ja-JP" altLang="en-US" sz="2400" dirty="0" smtClean="0"/>
              <a:t>の爆発機構を解明する上で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観測と理論の融合は不可欠</a:t>
            </a:r>
            <a:endParaRPr kumimoji="1" lang="ja-JP" altLang="en-US" sz="2400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593794" y="2414674"/>
            <a:ext cx="7826522" cy="4119662"/>
            <a:chOff x="593794" y="2414674"/>
            <a:chExt cx="7826522" cy="411966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794" y="2737840"/>
              <a:ext cx="3874535" cy="3150165"/>
            </a:xfrm>
            <a:prstGeom prst="rect">
              <a:avLst/>
            </a:prstGeom>
          </p:spPr>
        </p:pic>
        <p:sp>
          <p:nvSpPr>
            <p:cNvPr id="4" name="稲妻 3"/>
            <p:cNvSpPr/>
            <p:nvPr/>
          </p:nvSpPr>
          <p:spPr>
            <a:xfrm rot="12587582">
              <a:off x="2360667" y="5116007"/>
              <a:ext cx="2754539" cy="560262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249550" y="2414674"/>
              <a:ext cx="925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dirty="0" smtClean="0"/>
                <a:t>光</a:t>
              </a:r>
              <a:endParaRPr kumimoji="1" lang="ja-JP" altLang="en-US" sz="3600" dirty="0"/>
            </a:p>
          </p:txBody>
        </p:sp>
        <p:sp>
          <p:nvSpPr>
            <p:cNvPr id="6" name="稲妻 5"/>
            <p:cNvSpPr/>
            <p:nvPr/>
          </p:nvSpPr>
          <p:spPr>
            <a:xfrm rot="9923726">
              <a:off x="2959426" y="4100888"/>
              <a:ext cx="2754539" cy="560262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494767" y="3930707"/>
              <a:ext cx="2925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 smtClean="0"/>
                <a:t>ニュートリノ</a:t>
              </a:r>
              <a:endParaRPr kumimoji="1" lang="ja-JP" altLang="en-US" sz="3600" dirty="0"/>
            </a:p>
          </p:txBody>
        </p:sp>
        <p:sp>
          <p:nvSpPr>
            <p:cNvPr id="8" name="稲妻 7"/>
            <p:cNvSpPr/>
            <p:nvPr/>
          </p:nvSpPr>
          <p:spPr>
            <a:xfrm rot="9222703">
              <a:off x="3719562" y="2848397"/>
              <a:ext cx="2754539" cy="560262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77324" y="5888005"/>
              <a:ext cx="2925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dirty="0" smtClean="0"/>
                <a:t>重力波</a:t>
              </a:r>
              <a:endParaRPr kumimoji="1" lang="ja-JP" altLang="en-US" sz="3600" dirty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463176" y="214404"/>
            <a:ext cx="7313864" cy="646331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0. </a:t>
            </a:r>
            <a:r>
              <a:rPr lang="ja-JP" altLang="en-US" sz="3600" dirty="0" smtClean="0"/>
              <a:t>研究目的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00439" y="3271561"/>
            <a:ext cx="794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コードの特徴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 KT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Kotake</a:t>
            </a:r>
            <a:r>
              <a:rPr lang="en-US" altLang="ja-JP" sz="2400" dirty="0"/>
              <a:t> &amp; </a:t>
            </a:r>
            <a:r>
              <a:rPr lang="en-US" altLang="ja-JP" sz="2400" dirty="0" err="1"/>
              <a:t>Takiwaki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ApJ</a:t>
            </a:r>
            <a:r>
              <a:rPr lang="en-US" altLang="ja-JP" sz="2400" dirty="0" smtClean="0"/>
              <a:t>, ’12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463176" y="305121"/>
            <a:ext cx="7313864" cy="646331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1. </a:t>
            </a:r>
            <a:r>
              <a:rPr lang="ja-JP" altLang="en-US" sz="3600" dirty="0" smtClean="0"/>
              <a:t>計算手法（コード説明）</a:t>
            </a:r>
            <a:endParaRPr lang="en-US" altLang="ja-JP" sz="3600" dirty="0" smtClean="0"/>
          </a:p>
        </p:txBody>
      </p:sp>
      <p:sp>
        <p:nvSpPr>
          <p:cNvPr id="7" name="右中かっこ 6"/>
          <p:cNvSpPr/>
          <p:nvPr/>
        </p:nvSpPr>
        <p:spPr>
          <a:xfrm>
            <a:off x="6994899" y="3733226"/>
            <a:ext cx="222672" cy="13111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17571" y="4203282"/>
            <a:ext cx="192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KT &amp; Umeda,’10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3176" y="3765976"/>
            <a:ext cx="8156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ja-JP" sz="2800" dirty="0" smtClean="0"/>
              <a:t>Metric          </a:t>
            </a:r>
            <a:r>
              <a:rPr lang="ja-JP" altLang="en-US" sz="2800" dirty="0" smtClean="0"/>
              <a:t>　　　　</a:t>
            </a:r>
            <a:r>
              <a:rPr lang="en-US" altLang="ja-JP" sz="2800" dirty="0" smtClean="0"/>
              <a:t>      (BSSN</a:t>
            </a:r>
            <a:r>
              <a:rPr lang="ja-JP" altLang="en-US" sz="2800" dirty="0" smtClean="0"/>
              <a:t>方式</a:t>
            </a:r>
            <a:r>
              <a:rPr lang="en-US" altLang="ja-JP" sz="2800" dirty="0" smtClean="0"/>
              <a:t>)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800" dirty="0" smtClean="0"/>
              <a:t>相対論的</a:t>
            </a:r>
            <a:r>
              <a:rPr kumimoji="1" lang="en-US" altLang="ja-JP" sz="2800" dirty="0" smtClean="0"/>
              <a:t>(M)HD                     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sz="2800" dirty="0" smtClean="0"/>
              <a:t>３次元</a:t>
            </a:r>
            <a:r>
              <a:rPr lang="en-US" altLang="ja-JP" sz="2800" dirty="0" smtClean="0"/>
              <a:t>Nested grid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(or AMR)</a:t>
            </a:r>
          </a:p>
          <a:p>
            <a:pPr marL="514350" indent="-514350">
              <a:buFont typeface="+mj-ea"/>
              <a:buAutoNum type="circleNumDbPlain"/>
            </a:pPr>
            <a:r>
              <a:rPr lang="ja-JP" altLang="en-US" sz="2800" dirty="0" smtClean="0">
                <a:solidFill>
                  <a:srgbClr val="000000"/>
                </a:solidFill>
              </a:rPr>
              <a:t>ニュートリノ輻射</a:t>
            </a:r>
            <a:r>
              <a:rPr lang="en-US" altLang="ja-JP" sz="2800" dirty="0" smtClean="0">
                <a:solidFill>
                  <a:srgbClr val="000000"/>
                </a:solidFill>
              </a:rPr>
              <a:t>   </a:t>
            </a:r>
            <a:r>
              <a:rPr lang="ja-JP" altLang="en-US" sz="2800" dirty="0" smtClean="0">
                <a:solidFill>
                  <a:srgbClr val="000000"/>
                </a:solidFill>
              </a:rPr>
              <a:t>　　　　　　　　　　　　　　　　　　　</a:t>
            </a:r>
            <a:r>
              <a:rPr lang="en-US" altLang="ja-JP" sz="2800" dirty="0" smtClean="0">
                <a:solidFill>
                  <a:srgbClr val="000000"/>
                </a:solidFill>
              </a:rPr>
              <a:t>(</a:t>
            </a:r>
            <a:r>
              <a:rPr lang="ja-JP" altLang="en-US" sz="2800" dirty="0" smtClean="0">
                <a:solidFill>
                  <a:srgbClr val="000000"/>
                </a:solidFill>
              </a:rPr>
              <a:t>冷却項</a:t>
            </a:r>
            <a:r>
              <a:rPr lang="en-US" altLang="ja-JP" sz="2800" dirty="0" smtClean="0">
                <a:solidFill>
                  <a:srgbClr val="000000"/>
                </a:solidFill>
              </a:rPr>
              <a:t>(leakage)</a:t>
            </a:r>
          </a:p>
          <a:p>
            <a:pPr marL="514350" indent="-514350"/>
            <a:r>
              <a:rPr lang="en-US" altLang="ja-JP" sz="2800" dirty="0" smtClean="0">
                <a:solidFill>
                  <a:srgbClr val="FF0000"/>
                </a:solidFill>
              </a:rPr>
              <a:t>      </a:t>
            </a:r>
            <a:r>
              <a:rPr lang="en-US" altLang="ja-JP" sz="2800" dirty="0" smtClean="0">
                <a:solidFill>
                  <a:srgbClr val="000000"/>
                </a:solidFill>
              </a:rPr>
              <a:t>+</a:t>
            </a:r>
            <a:r>
              <a:rPr lang="ja-JP" altLang="en-US" sz="2800" dirty="0" smtClean="0">
                <a:solidFill>
                  <a:srgbClr val="000000"/>
                </a:solidFill>
              </a:rPr>
              <a:t>加熱項</a:t>
            </a:r>
            <a:r>
              <a:rPr lang="en-US" altLang="ja-JP" sz="2800" dirty="0" smtClean="0">
                <a:solidFill>
                  <a:srgbClr val="000000"/>
                </a:solidFill>
              </a:rPr>
              <a:t>(truncated method))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63060" y="5577675"/>
            <a:ext cx="228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Sekiguchi,’10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24684" y="5979995"/>
            <a:ext cx="228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Shibata+,’11</a:t>
            </a:r>
            <a:endParaRPr kumimoji="1" lang="ja-JP" alt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955800" y="1479550"/>
          <a:ext cx="4935538" cy="1601788"/>
        </p:xfrm>
        <a:graphic>
          <a:graphicData uri="http://schemas.openxmlformats.org/presentationml/2006/ole">
            <p:oleObj spid="_x0000_s32770" name="数式" r:id="rId5" imgW="15240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79805" y="948348"/>
            <a:ext cx="682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Progenitor: </a:t>
            </a:r>
            <a:r>
              <a:rPr kumimoji="1" lang="en-US" altLang="ja-JP" sz="2400" dirty="0" err="1" smtClean="0"/>
              <a:t>Woosley</a:t>
            </a:r>
            <a:r>
              <a:rPr kumimoji="1" lang="en-US" altLang="ja-JP" sz="2400" dirty="0" smtClean="0"/>
              <a:t> &amp; Weaver, ‘95</a:t>
            </a:r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15Msun</a:t>
            </a:r>
          </a:p>
          <a:p>
            <a:r>
              <a:rPr lang="en-US" altLang="ja-JP" sz="2400" dirty="0" smtClean="0"/>
              <a:t>EOS: </a:t>
            </a:r>
            <a:r>
              <a:rPr lang="en-US" altLang="ja-JP" sz="2400" dirty="0" err="1" smtClean="0"/>
              <a:t>Shen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eos</a:t>
            </a:r>
            <a:r>
              <a:rPr lang="en-US" altLang="ja-JP" sz="2400" dirty="0" smtClean="0"/>
              <a:t> (Shen+,’98)+e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e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+photon(+neutrino)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8872" y="5525159"/>
            <a:ext cx="78658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v"/>
            </a:pPr>
            <a:r>
              <a:rPr kumimoji="1" lang="en-US" altLang="ja-JP" sz="2400" dirty="0" smtClean="0"/>
              <a:t>128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cells</a:t>
            </a:r>
            <a:r>
              <a:rPr kumimoji="1" lang="ja-JP" altLang="en-US" sz="2400" dirty="0" smtClean="0"/>
              <a:t>の</a:t>
            </a:r>
            <a:r>
              <a:rPr lang="en-US" altLang="ja-JP" sz="2400" dirty="0"/>
              <a:t>9</a:t>
            </a:r>
            <a:r>
              <a:rPr kumimoji="1" lang="ja-JP" altLang="en-US" sz="2400" dirty="0" smtClean="0"/>
              <a:t>段階多層構造</a:t>
            </a:r>
            <a:r>
              <a:rPr kumimoji="1" lang="en-US" altLang="ja-JP" sz="2400" dirty="0" smtClean="0"/>
              <a:t>(dx</a:t>
            </a:r>
            <a:r>
              <a:rPr kumimoji="1" lang="en-US" altLang="ja-JP" sz="2400" baseline="-25000" dirty="0" smtClean="0"/>
              <a:t>min</a:t>
            </a:r>
            <a:r>
              <a:rPr kumimoji="1" lang="en-US" altLang="ja-JP" sz="2400" dirty="0" smtClean="0"/>
              <a:t>~450m)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v"/>
            </a:pPr>
            <a:r>
              <a:rPr lang="ja-JP" altLang="en-US" sz="2400" dirty="0" smtClean="0"/>
              <a:t>初期の密度にランダムな摂動を与える。（</a:t>
            </a:r>
            <a:r>
              <a:rPr lang="en-US" altLang="ja-JP" sz="2400" dirty="0" smtClean="0"/>
              <a:t>1%</a:t>
            </a:r>
            <a:r>
              <a:rPr lang="ja-JP" altLang="en-US" sz="2400" dirty="0" smtClean="0"/>
              <a:t>の振幅）</a:t>
            </a:r>
            <a:endParaRPr kumimoji="1" lang="en-US" altLang="ja-JP" sz="2400" dirty="0" smtClean="0"/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v"/>
            </a:pPr>
            <a:r>
              <a:rPr kumimoji="1" lang="ja-JP" altLang="en-US" sz="2400" dirty="0" smtClean="0"/>
              <a:t>計算は天文台</a:t>
            </a:r>
            <a:r>
              <a:rPr lang="en-US" altLang="ja-JP" sz="2400" dirty="0" smtClean="0"/>
              <a:t>Cray XT4 (512core) 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 ~1.3ms/1day</a:t>
            </a:r>
            <a:endParaRPr kumimoji="1" lang="en-US" altLang="ja-JP" sz="2400" dirty="0" smtClean="0"/>
          </a:p>
        </p:txBody>
      </p:sp>
      <p:sp>
        <p:nvSpPr>
          <p:cNvPr id="29" name="正方形/長方形 28"/>
          <p:cNvSpPr/>
          <p:nvPr/>
        </p:nvSpPr>
        <p:spPr>
          <a:xfrm>
            <a:off x="503512" y="75807"/>
            <a:ext cx="7313864" cy="646331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1. </a:t>
            </a:r>
            <a:r>
              <a:rPr lang="ja-JP" altLang="en-US" sz="3600" dirty="0" smtClean="0"/>
              <a:t>計算手法（初期条件）</a:t>
            </a:r>
            <a:endParaRPr lang="en-US" altLang="ja-JP" sz="36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9167" y="2012147"/>
            <a:ext cx="839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今回は重力波への回転の影響を見る為に４つのモデルを用意</a:t>
            </a:r>
            <a:endParaRPr kumimoji="1" lang="ja-JP" altLang="en-US" sz="2400" dirty="0"/>
          </a:p>
        </p:txBody>
      </p:sp>
      <p:grpSp>
        <p:nvGrpSpPr>
          <p:cNvPr id="33" name="図形グループ 32"/>
          <p:cNvGrpSpPr/>
          <p:nvPr/>
        </p:nvGrpSpPr>
        <p:grpSpPr>
          <a:xfrm>
            <a:off x="768872" y="2554828"/>
            <a:ext cx="3759364" cy="1573634"/>
            <a:chOff x="1022644" y="2473812"/>
            <a:chExt cx="3759364" cy="1573634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5823" y="2473812"/>
              <a:ext cx="3606185" cy="983505"/>
            </a:xfrm>
            <a:prstGeom prst="rect">
              <a:avLst/>
            </a:prstGeom>
          </p:spPr>
        </p:pic>
        <p:graphicFrame>
          <p:nvGraphicFramePr>
            <p:cNvPr id="30" name="オブジェクト 29"/>
            <p:cNvGraphicFramePr>
              <a:graphicFrameLocks noChangeAspect="1"/>
            </p:cNvGraphicFramePr>
            <p:nvPr/>
          </p:nvGraphicFramePr>
          <p:xfrm>
            <a:off x="1299387" y="3457317"/>
            <a:ext cx="2509886" cy="532400"/>
          </p:xfrm>
          <a:graphic>
            <a:graphicData uri="http://schemas.openxmlformats.org/presentationml/2006/ole">
              <p:oleObj spid="_x0000_s35844" name="数式" r:id="rId5" imgW="838200" imgH="177800" progId="Equation.3">
                <p:embed/>
              </p:oleObj>
            </a:graphicData>
          </a:graphic>
        </p:graphicFrame>
        <p:sp>
          <p:nvSpPr>
            <p:cNvPr id="32" name="左中かっこ 31"/>
            <p:cNvSpPr/>
            <p:nvPr/>
          </p:nvSpPr>
          <p:spPr>
            <a:xfrm>
              <a:off x="1022644" y="2554828"/>
              <a:ext cx="276743" cy="1492618"/>
            </a:xfrm>
            <a:prstGeom prst="leftBrac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985838" y="4268788"/>
          <a:ext cx="4257675" cy="1063625"/>
        </p:xfrm>
        <a:graphic>
          <a:graphicData uri="http://schemas.openxmlformats.org/presentationml/2006/ole">
            <p:oleObj spid="_x0000_s35845" name="数式" r:id="rId6" imgW="1422400" imgH="355600" progId="Equation.3">
              <p:embed/>
            </p:oleObj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5683568" y="4268296"/>
            <a:ext cx="325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Hegar</a:t>
            </a:r>
            <a:r>
              <a:rPr kumimoji="1" lang="en-US" altLang="ja-JP" sz="2400" dirty="0" smtClean="0"/>
              <a:t>, ’05</a:t>
            </a:r>
            <a:r>
              <a:rPr kumimoji="1" lang="ja-JP" altLang="en-US" sz="2400" dirty="0" smtClean="0"/>
              <a:t>によると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最大で</a:t>
            </a:r>
            <a:r>
              <a:rPr lang="en-US" altLang="ja-JP" sz="2400" dirty="0" smtClean="0"/>
              <a:t>Ω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〜1 (</a:t>
            </a:r>
            <a:r>
              <a:rPr lang="en-US" altLang="ja-JP" sz="2400" dirty="0" err="1" smtClean="0"/>
              <a:t>rad/s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0pi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511322" y="1360672"/>
            <a:ext cx="1261810" cy="3669695"/>
            <a:chOff x="511322" y="1360672"/>
            <a:chExt cx="1261810" cy="3669695"/>
          </a:xfrm>
        </p:grpSpPr>
        <p:cxnSp>
          <p:nvCxnSpPr>
            <p:cNvPr id="4" name="直線矢印コネクタ 3"/>
            <p:cNvCxnSpPr/>
            <p:nvPr/>
          </p:nvCxnSpPr>
          <p:spPr>
            <a:xfrm rot="16200000" flipH="1">
              <a:off x="-94704" y="3162531"/>
              <a:ext cx="3669695" cy="65977"/>
            </a:xfrm>
            <a:prstGeom prst="straightConnector1">
              <a:avLst/>
            </a:prstGeom>
            <a:ln w="66675"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511322" y="2746086"/>
              <a:ext cx="1195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bg1"/>
                  </a:solidFill>
                </a:rPr>
                <a:t>400km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04" y="907710"/>
            <a:ext cx="6683672" cy="507778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03512" y="75807"/>
            <a:ext cx="7313864" cy="646331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2. </a:t>
            </a:r>
            <a:r>
              <a:rPr lang="ja-JP" altLang="en-US" sz="3600" dirty="0" smtClean="0"/>
              <a:t>回転による重力波放出の違い</a:t>
            </a:r>
            <a:endParaRPr lang="en-US" altLang="ja-JP" sz="3600" dirty="0" smtClean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15460" y="4437135"/>
            <a:ext cx="2482385" cy="2261753"/>
            <a:chOff x="6630689" y="1627108"/>
            <a:chExt cx="2482385" cy="2261753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6630689" y="3405807"/>
              <a:ext cx="1797873" cy="824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rot="5400000" flipH="1" flipV="1">
              <a:off x="6269229" y="3007833"/>
              <a:ext cx="1760469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円/楕円 6"/>
            <p:cNvSpPr/>
            <p:nvPr/>
          </p:nvSpPr>
          <p:spPr>
            <a:xfrm>
              <a:off x="6919338" y="2976988"/>
              <a:ext cx="470086" cy="775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428562" y="3171658"/>
              <a:ext cx="68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AII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806413" y="1627108"/>
              <a:ext cx="68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AI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648933" y="3321720"/>
              <a:ext cx="68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x</a:t>
              </a:r>
              <a:endParaRPr kumimoji="1" lang="ja-JP" altLang="en-US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808002" y="2150328"/>
              <a:ext cx="68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z</a:t>
              </a:r>
              <a:endParaRPr kumimoji="1" lang="ja-JP" altLang="en-US" sz="2400" dirty="0"/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1174939" y="907710"/>
            <a:ext cx="3562759" cy="5316369"/>
            <a:chOff x="1174939" y="907710"/>
            <a:chExt cx="3562759" cy="5316369"/>
          </a:xfrm>
        </p:grpSpPr>
        <p:sp>
          <p:nvSpPr>
            <p:cNvPr id="13" name="正方形/長方形 12"/>
            <p:cNvSpPr/>
            <p:nvPr/>
          </p:nvSpPr>
          <p:spPr>
            <a:xfrm>
              <a:off x="1174939" y="907710"/>
              <a:ext cx="3562759" cy="5073975"/>
            </a:xfrm>
            <a:prstGeom prst="rect">
              <a:avLst/>
            </a:prstGeom>
            <a:noFill/>
            <a:ln w="666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カギ線コネクタ 14"/>
            <p:cNvCxnSpPr>
              <a:stCxn id="13" idx="2"/>
            </p:cNvCxnSpPr>
            <p:nvPr/>
          </p:nvCxnSpPr>
          <p:spPr>
            <a:xfrm rot="5400000">
              <a:off x="2532178" y="5799938"/>
              <a:ext cx="242395" cy="605888"/>
            </a:xfrm>
            <a:prstGeom prst="bentConnector2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図形グループ 22"/>
          <p:cNvGrpSpPr/>
          <p:nvPr/>
        </p:nvGrpSpPr>
        <p:grpSpPr>
          <a:xfrm>
            <a:off x="633440" y="907711"/>
            <a:ext cx="7667017" cy="5073975"/>
            <a:chOff x="633440" y="907711"/>
            <a:chExt cx="7667017" cy="5073975"/>
          </a:xfrm>
        </p:grpSpPr>
        <p:sp>
          <p:nvSpPr>
            <p:cNvPr id="19" name="正方形/長方形 18"/>
            <p:cNvSpPr/>
            <p:nvPr/>
          </p:nvSpPr>
          <p:spPr>
            <a:xfrm>
              <a:off x="4737698" y="907711"/>
              <a:ext cx="3562759" cy="5073975"/>
            </a:xfrm>
            <a:prstGeom prst="rect">
              <a:avLst/>
            </a:prstGeom>
            <a:noFill/>
            <a:ln w="666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カギ線コネクタ 14"/>
            <p:cNvCxnSpPr>
              <a:endCxn id="9" idx="0"/>
            </p:cNvCxnSpPr>
            <p:nvPr/>
          </p:nvCxnSpPr>
          <p:spPr>
            <a:xfrm rot="10800000" flipV="1">
              <a:off x="633440" y="3443791"/>
              <a:ext cx="4104260" cy="993343"/>
            </a:xfrm>
            <a:prstGeom prst="bentConnector2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図形グループ 32"/>
          <p:cNvGrpSpPr/>
          <p:nvPr/>
        </p:nvGrpSpPr>
        <p:grpSpPr>
          <a:xfrm>
            <a:off x="1174939" y="3243246"/>
            <a:ext cx="5457636" cy="3718298"/>
            <a:chOff x="1174939" y="3243246"/>
            <a:chExt cx="5457636" cy="3718298"/>
          </a:xfrm>
        </p:grpSpPr>
        <p:grpSp>
          <p:nvGrpSpPr>
            <p:cNvPr id="30" name="図形グループ 29"/>
            <p:cNvGrpSpPr/>
            <p:nvPr/>
          </p:nvGrpSpPr>
          <p:grpSpPr>
            <a:xfrm>
              <a:off x="1174939" y="3243246"/>
              <a:ext cx="4556813" cy="3455643"/>
              <a:chOff x="1174939" y="3243246"/>
              <a:chExt cx="4556813" cy="3455643"/>
            </a:xfrm>
          </p:grpSpPr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4939" y="3243246"/>
                <a:ext cx="3552825" cy="2738438"/>
              </a:xfrm>
              <a:prstGeom prst="rect">
                <a:avLst/>
              </a:prstGeom>
            </p:spPr>
          </p:pic>
          <p:grpSp>
            <p:nvGrpSpPr>
              <p:cNvPr id="26" name="図形グループ 25"/>
              <p:cNvGrpSpPr/>
              <p:nvPr/>
            </p:nvGrpSpPr>
            <p:grpSpPr>
              <a:xfrm>
                <a:off x="3109167" y="4960355"/>
                <a:ext cx="2622585" cy="1738534"/>
                <a:chOff x="2119512" y="3279996"/>
                <a:chExt cx="2622585" cy="1738534"/>
              </a:xfrm>
            </p:grpSpPr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2639080" y="4372199"/>
                  <a:ext cx="21030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Type I Signal (Dimmelmeier,’02)</a:t>
                  </a:r>
                  <a:endParaRPr kumimoji="1" lang="ja-JP" altLang="en-US" dirty="0"/>
                </a:p>
              </p:txBody>
            </p:sp>
            <p:cxnSp>
              <p:nvCxnSpPr>
                <p:cNvPr id="25" name="直線矢印コネクタ 24"/>
                <p:cNvCxnSpPr/>
                <p:nvPr/>
              </p:nvCxnSpPr>
              <p:spPr>
                <a:xfrm rot="16200000" flipV="1">
                  <a:off x="1652546" y="3746962"/>
                  <a:ext cx="1453501" cy="519569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2" name="図 31" descr="GravitationalWave_PlusPolarization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7198" y="5866167"/>
              <a:ext cx="1095377" cy="10953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" y="1377713"/>
            <a:ext cx="9107186" cy="402374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03512" y="75807"/>
            <a:ext cx="8057004" cy="646331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3. </a:t>
            </a:r>
            <a:r>
              <a:rPr lang="ja-JP" altLang="en-US" sz="3600" dirty="0" smtClean="0"/>
              <a:t>回転による重力波スペクトルの違い</a:t>
            </a:r>
            <a:endParaRPr lang="en-US" altLang="ja-JP" sz="36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3915" y="5401461"/>
            <a:ext cx="73559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kumimoji="1" lang="ja-JP" altLang="en-US" sz="2400" dirty="0" smtClean="0"/>
              <a:t>系内で起こった爆発の場合、</a:t>
            </a:r>
            <a:endParaRPr kumimoji="1" lang="en-US" altLang="ja-JP" sz="2400" dirty="0" smtClean="0"/>
          </a:p>
          <a:p>
            <a:pPr>
              <a:buClr>
                <a:srgbClr val="0000FF"/>
              </a:buClr>
            </a:pPr>
            <a:r>
              <a:rPr kumimoji="1" lang="en-US" altLang="ja-JP" sz="2400" dirty="0" smtClean="0"/>
              <a:t>   </a:t>
            </a:r>
            <a:r>
              <a:rPr kumimoji="1" lang="ja-JP" altLang="en-US" sz="2400" dirty="0" smtClean="0"/>
              <a:t>高速回転（</a:t>
            </a:r>
            <a:r>
              <a:rPr kumimoji="1" lang="en-US" altLang="ja-JP" sz="2400" dirty="0" err="1" smtClean="0"/>
              <a:t>Ω</a:t>
            </a:r>
            <a:r>
              <a:rPr kumimoji="1" lang="en-US" altLang="ja-JP" sz="2400" dirty="0" smtClean="0"/>
              <a:t>&gt;pi/2</a:t>
            </a:r>
            <a:r>
              <a:rPr kumimoji="1" lang="ja-JP" altLang="en-US" sz="2400" dirty="0" smtClean="0"/>
              <a:t>）</a:t>
            </a:r>
            <a:r>
              <a:rPr lang="ja-JP" altLang="en-US" sz="2400" dirty="0" smtClean="0"/>
              <a:t>でないと</a:t>
            </a:r>
            <a:r>
              <a:rPr lang="en-US" altLang="ja-JP" sz="2400" dirty="0" smtClean="0"/>
              <a:t> (</a:t>
            </a:r>
            <a:r>
              <a:rPr kumimoji="1" lang="en-US" altLang="ja-JP" sz="2400" dirty="0" smtClean="0"/>
              <a:t>S/N)&gt;10 </a:t>
            </a:r>
            <a:r>
              <a:rPr kumimoji="1" lang="ja-JP" altLang="en-US" sz="2400" dirty="0" smtClean="0"/>
              <a:t>とはならない。</a:t>
            </a:r>
            <a:endParaRPr kumimoji="1" lang="en-US" altLang="ja-JP" sz="2400" dirty="0" smtClean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ja-JP" altLang="en-US" sz="2400" dirty="0" smtClean="0"/>
              <a:t>回転軸から観測した場合も、十分観測可能。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03512" y="75807"/>
            <a:ext cx="8057004" cy="646331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3. </a:t>
            </a:r>
            <a:r>
              <a:rPr lang="ja-JP" altLang="en-US" sz="3600" dirty="0" smtClean="0"/>
              <a:t>回転による重力波スペクトルの違い</a:t>
            </a:r>
            <a:endParaRPr lang="en-US" altLang="ja-JP" sz="36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16" y="793239"/>
            <a:ext cx="4069625" cy="606476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709511" y="793239"/>
            <a:ext cx="127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回転軸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19129" y="793239"/>
            <a:ext cx="102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赤道</a:t>
            </a:r>
            <a:endParaRPr kumimoji="1" lang="ja-JP" altLang="en-US" sz="2400" dirty="0"/>
          </a:p>
        </p:txBody>
      </p:sp>
      <p:cxnSp>
        <p:nvCxnSpPr>
          <p:cNvPr id="15" name="直線矢印コネクタ 14"/>
          <p:cNvCxnSpPr/>
          <p:nvPr/>
        </p:nvCxnSpPr>
        <p:spPr>
          <a:xfrm rot="5400000">
            <a:off x="6276211" y="4082018"/>
            <a:ext cx="3925337" cy="16494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 rot="16200000">
            <a:off x="7772915" y="3555174"/>
            <a:ext cx="157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高速回転</a:t>
            </a:r>
            <a:endParaRPr kumimoji="1" lang="ja-JP" altLang="en-US" sz="2400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60254" y="2505817"/>
          <a:ext cx="3845092" cy="13716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22546"/>
                <a:gridCol w="1922546"/>
              </a:tblGrid>
              <a:tr h="455097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バウンス直後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　　　後期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8937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</a:t>
                      </a:r>
                      <a:r>
                        <a:rPr kumimoji="1" lang="ja-JP" altLang="en-US" sz="2400" dirty="0" smtClean="0"/>
                        <a:t>赤道方向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   </a:t>
                      </a:r>
                      <a:r>
                        <a:rPr kumimoji="1" lang="ja-JP" altLang="en-US" sz="2400" dirty="0" smtClean="0"/>
                        <a:t>回転軸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35722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〜1000Hz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    〜200Hz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図形グループ 36"/>
          <p:cNvGrpSpPr/>
          <p:nvPr/>
        </p:nvGrpSpPr>
        <p:grpSpPr>
          <a:xfrm>
            <a:off x="1772600" y="2703128"/>
            <a:ext cx="5409073" cy="3370182"/>
            <a:chOff x="1772600" y="2703128"/>
            <a:chExt cx="5409073" cy="3370182"/>
          </a:xfrm>
        </p:grpSpPr>
        <p:grpSp>
          <p:nvGrpSpPr>
            <p:cNvPr id="28" name="図形グループ 27"/>
            <p:cNvGrpSpPr/>
            <p:nvPr/>
          </p:nvGrpSpPr>
          <p:grpSpPr>
            <a:xfrm>
              <a:off x="3340634" y="2703128"/>
              <a:ext cx="3841039" cy="3370182"/>
              <a:chOff x="3340634" y="2703128"/>
              <a:chExt cx="3841039" cy="3370182"/>
            </a:xfrm>
          </p:grpSpPr>
          <p:cxnSp>
            <p:nvCxnSpPr>
              <p:cNvPr id="10" name="直線コネクタ 9"/>
              <p:cNvCxnSpPr/>
              <p:nvPr/>
            </p:nvCxnSpPr>
            <p:spPr>
              <a:xfrm rot="10800000" flipV="1">
                <a:off x="3340634" y="4373910"/>
                <a:ext cx="2982320" cy="132024"/>
              </a:xfrm>
              <a:prstGeom prst="line">
                <a:avLst/>
              </a:prstGeom>
              <a:ln w="412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/楕円 16"/>
              <p:cNvSpPr/>
              <p:nvPr/>
            </p:nvSpPr>
            <p:spPr>
              <a:xfrm>
                <a:off x="6322954" y="2703128"/>
                <a:ext cx="733488" cy="383080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/>
              <p:cNvCxnSpPr>
                <a:stCxn id="17" idx="2"/>
              </p:cNvCxnSpPr>
              <p:nvPr/>
            </p:nvCxnSpPr>
            <p:spPr>
              <a:xfrm rot="10800000" flipV="1">
                <a:off x="3340634" y="2894668"/>
                <a:ext cx="2982320" cy="1631642"/>
              </a:xfrm>
              <a:prstGeom prst="line">
                <a:avLst/>
              </a:prstGeom>
              <a:ln w="412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円/楕円 18"/>
              <p:cNvSpPr/>
              <p:nvPr/>
            </p:nvSpPr>
            <p:spPr>
              <a:xfrm>
                <a:off x="6322954" y="4190528"/>
                <a:ext cx="733488" cy="383080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コネクタ 19"/>
              <p:cNvCxnSpPr>
                <a:stCxn id="22" idx="2"/>
              </p:cNvCxnSpPr>
              <p:nvPr/>
            </p:nvCxnSpPr>
            <p:spPr>
              <a:xfrm rot="10800000">
                <a:off x="3340635" y="4505934"/>
                <a:ext cx="3107551" cy="1375836"/>
              </a:xfrm>
              <a:prstGeom prst="line">
                <a:avLst/>
              </a:prstGeom>
              <a:ln w="412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円/楕円 21"/>
              <p:cNvSpPr/>
              <p:nvPr/>
            </p:nvSpPr>
            <p:spPr>
              <a:xfrm>
                <a:off x="6448185" y="5690230"/>
                <a:ext cx="733488" cy="383080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1772600" y="4275101"/>
              <a:ext cx="1691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(</a:t>
              </a:r>
              <a:r>
                <a:rPr kumimoji="1" lang="en-US" altLang="ja-JP" sz="2400" dirty="0" err="1" smtClean="0"/>
                <a:t>l,m</a:t>
              </a:r>
              <a:r>
                <a:rPr kumimoji="1" lang="en-US" altLang="ja-JP" sz="2400" dirty="0" smtClean="0"/>
                <a:t>)=(2,0)</a:t>
              </a:r>
              <a:endParaRPr kumimoji="1" lang="ja-JP" altLang="en-US" sz="2400" dirty="0"/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142796" y="5710598"/>
            <a:ext cx="5769789" cy="653204"/>
            <a:chOff x="142796" y="5710598"/>
            <a:chExt cx="5769789" cy="653204"/>
          </a:xfrm>
        </p:grpSpPr>
        <p:cxnSp>
          <p:nvCxnSpPr>
            <p:cNvPr id="45" name="直線コネクタ 44"/>
            <p:cNvCxnSpPr>
              <a:stCxn id="46" idx="2"/>
            </p:cNvCxnSpPr>
            <p:nvPr/>
          </p:nvCxnSpPr>
          <p:spPr>
            <a:xfrm rot="10800000">
              <a:off x="3463701" y="6073310"/>
              <a:ext cx="1715396" cy="98952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/楕円 45"/>
            <p:cNvSpPr/>
            <p:nvPr/>
          </p:nvSpPr>
          <p:spPr>
            <a:xfrm>
              <a:off x="5179097" y="5980722"/>
              <a:ext cx="733488" cy="383080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42796" y="5710598"/>
              <a:ext cx="3845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どこからでているのか？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54" y="1494286"/>
            <a:ext cx="6868433" cy="536371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03512" y="75807"/>
            <a:ext cx="8057004" cy="646331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/>
            <a:r>
              <a:rPr lang="en-US" altLang="ja-JP" sz="3600" dirty="0" smtClean="0"/>
              <a:t>3. </a:t>
            </a:r>
            <a:r>
              <a:rPr lang="ja-JP" altLang="en-US" sz="3600" dirty="0" smtClean="0"/>
              <a:t>回転による重力波スペクトルの違い</a:t>
            </a:r>
            <a:endParaRPr lang="en-US" altLang="ja-JP" sz="3600" dirty="0" smtClean="0"/>
          </a:p>
        </p:txBody>
      </p:sp>
      <p:cxnSp>
        <p:nvCxnSpPr>
          <p:cNvPr id="5" name="直線矢印コネクタ 4"/>
          <p:cNvCxnSpPr/>
          <p:nvPr/>
        </p:nvCxnSpPr>
        <p:spPr>
          <a:xfrm rot="5400000">
            <a:off x="-1055485" y="4082019"/>
            <a:ext cx="3925337" cy="16494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6200000">
            <a:off x="-251100" y="3555174"/>
            <a:ext cx="157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高速回転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08190" y="1214055"/>
            <a:ext cx="13855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&lt;20km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80288" y="1214055"/>
            <a:ext cx="22597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20km&lt;R</a:t>
            </a:r>
            <a:r>
              <a:rPr kumimoji="1" lang="en-US" altLang="ja-JP" sz="2400" dirty="0" smtClean="0"/>
              <a:t>&lt;60km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1049" y="1214055"/>
            <a:ext cx="13855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R&gt;6</a:t>
            </a:r>
            <a:r>
              <a:rPr kumimoji="1" lang="en-US" altLang="ja-JP" sz="2400" dirty="0" smtClean="0"/>
              <a:t>0km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801788"/>
            <a:ext cx="7265717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回転軸方向への重力波放射の放射源の空間分布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77081" y="5691259"/>
            <a:ext cx="126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Ω</a:t>
            </a:r>
            <a:r>
              <a:rPr kumimoji="1" lang="en-US" altLang="ja-JP" sz="2800" dirty="0" smtClean="0"/>
              <a:t>=pi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77081" y="2127597"/>
            <a:ext cx="126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Ω</a:t>
            </a:r>
            <a:r>
              <a:rPr kumimoji="1" lang="en-US" altLang="ja-JP" sz="2800" dirty="0" smtClean="0"/>
              <a:t>=</a:t>
            </a:r>
            <a:r>
              <a:rPr lang="en-US" altLang="ja-JP" sz="2800" dirty="0" smtClean="0"/>
              <a:t>0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77081" y="3932188"/>
            <a:ext cx="126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Ω</a:t>
            </a:r>
            <a:r>
              <a:rPr kumimoji="1" lang="en-US" altLang="ja-JP" sz="2800" dirty="0" smtClean="0"/>
              <a:t>=pi/2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579</Words>
  <Application>Microsoft Macintosh PowerPoint</Application>
  <PresentationFormat>画面に合わせる (4:3)</PresentationFormat>
  <Paragraphs>77</Paragraphs>
  <Slides>12</Slides>
  <Notes>1</Notes>
  <HiddenSlides>0</HiddenSlides>
  <MMClips>2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kuroda takami</dc:creator>
  <cp:lastModifiedBy>kuroda takami</cp:lastModifiedBy>
  <cp:revision>53</cp:revision>
  <dcterms:created xsi:type="dcterms:W3CDTF">2012-12-11T05:35:53Z</dcterms:created>
  <dcterms:modified xsi:type="dcterms:W3CDTF">2012-12-11T05:36:22Z</dcterms:modified>
</cp:coreProperties>
</file>