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6" r:id="rId2"/>
    <p:sldId id="271" r:id="rId3"/>
    <p:sldId id="262" r:id="rId4"/>
    <p:sldId id="266" r:id="rId5"/>
    <p:sldId id="267" r:id="rId6"/>
    <p:sldId id="257" r:id="rId7"/>
    <p:sldId id="278" r:id="rId8"/>
    <p:sldId id="258" r:id="rId9"/>
    <p:sldId id="259" r:id="rId10"/>
    <p:sldId id="272" r:id="rId11"/>
    <p:sldId id="260" r:id="rId12"/>
    <p:sldId id="268" r:id="rId13"/>
    <p:sldId id="274" r:id="rId14"/>
    <p:sldId id="269" r:id="rId15"/>
    <p:sldId id="276" r:id="rId16"/>
    <p:sldId id="277" r:id="rId1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96" autoAdjust="0"/>
  </p:normalViewPr>
  <p:slideViewPr>
    <p:cSldViewPr>
      <p:cViewPr varScale="1">
        <p:scale>
          <a:sx n="57" d="100"/>
          <a:sy n="57" d="100"/>
        </p:scale>
        <p:origin x="-152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EE1322-37D7-4A1C-A264-050D4371E633}" type="datetimeFigureOut">
              <a:rPr kumimoji="1" lang="ja-JP" altLang="en-US" smtClean="0"/>
              <a:pPr/>
              <a:t>2012/10/30</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FAB83B-E7B2-4F05-BED2-416C420602C7}"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Today,</a:t>
            </a:r>
            <a:r>
              <a:rPr kumimoji="1" lang="en-US" altLang="ja-JP" baseline="0" dirty="0" smtClean="0"/>
              <a:t> I’m </a:t>
            </a:r>
            <a:r>
              <a:rPr kumimoji="1" lang="en-US" altLang="ja-JP" baseline="0" dirty="0" err="1" smtClean="0"/>
              <a:t>gonna</a:t>
            </a:r>
            <a:r>
              <a:rPr kumimoji="1" lang="en-US" altLang="ja-JP" baseline="0" dirty="0" smtClean="0"/>
              <a:t> talk about numerical relativity simulations of compact binary merger, composed of black hole and neutron star. </a:t>
            </a:r>
          </a:p>
          <a:p>
            <a:r>
              <a:rPr kumimoji="1" lang="en-US" altLang="ja-JP" baseline="0" dirty="0" smtClean="0"/>
              <a:t>I am Kenta </a:t>
            </a:r>
            <a:r>
              <a:rPr kumimoji="1" lang="en-US" altLang="ja-JP" baseline="0" dirty="0" err="1" smtClean="0"/>
              <a:t>Kiuchi</a:t>
            </a:r>
            <a:r>
              <a:rPr kumimoji="1" lang="en-US" altLang="ja-JP" baseline="0" dirty="0" smtClean="0"/>
              <a:t> from YITP and these people are my collaborators and this work is supported by the HPCI program in Japan.</a:t>
            </a:r>
            <a:endParaRPr kumimoji="1" lang="ja-JP" altLang="en-US" dirty="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schematic picture explains why the</a:t>
            </a:r>
            <a:r>
              <a:rPr kumimoji="1" lang="en-US" altLang="ja-JP" baseline="0" dirty="0" smtClean="0"/>
              <a:t> quasi normal mode is excited in the non-spinning case and is not in the spinning case. </a:t>
            </a:r>
          </a:p>
          <a:p>
            <a:r>
              <a:rPr kumimoji="1" lang="en-US" altLang="ja-JP" baseline="0" dirty="0" smtClean="0"/>
              <a:t>Note that in this explanation the mass ratio is fixed. This is a black hole and this is a neutron star tidally elongated. </a:t>
            </a:r>
          </a:p>
          <a:p>
            <a:r>
              <a:rPr kumimoji="1" lang="en-US" altLang="ja-JP" baseline="0" dirty="0" smtClean="0"/>
              <a:t>The black dashed </a:t>
            </a:r>
            <a:r>
              <a:rPr kumimoji="1" lang="en-US" altLang="ja-JP" baseline="0" dirty="0" smtClean="0"/>
              <a:t>circle </a:t>
            </a:r>
            <a:r>
              <a:rPr kumimoji="1" lang="en-US" altLang="ja-JP" baseline="0" dirty="0" smtClean="0"/>
              <a:t>is the tidal radius where the tidal disruption occurs and the red curve is the </a:t>
            </a:r>
            <a:r>
              <a:rPr kumimoji="1" lang="en-US" altLang="ja-JP" baseline="0" dirty="0" err="1" smtClean="0"/>
              <a:t>isco</a:t>
            </a:r>
            <a:r>
              <a:rPr kumimoji="1" lang="en-US" altLang="ja-JP" baseline="0" dirty="0" smtClean="0"/>
              <a:t> radius. </a:t>
            </a:r>
          </a:p>
          <a:p>
            <a:r>
              <a:rPr kumimoji="1" lang="en-US" altLang="ja-JP" baseline="0" dirty="0" smtClean="0"/>
              <a:t>In the spinning model, the separation between the tidal radius and the </a:t>
            </a:r>
            <a:r>
              <a:rPr kumimoji="1" lang="en-US" altLang="ja-JP" baseline="0" dirty="0" err="1" smtClean="0"/>
              <a:t>isco</a:t>
            </a:r>
            <a:r>
              <a:rPr kumimoji="1" lang="en-US" altLang="ja-JP" baseline="0" dirty="0" smtClean="0"/>
              <a:t> radius is wider than the non-spinning model. </a:t>
            </a:r>
          </a:p>
          <a:p>
            <a:r>
              <a:rPr kumimoji="1" lang="en-US" altLang="ja-JP" baseline="0" dirty="0" smtClean="0"/>
              <a:t>So, the disk formed after the tidal disruption is nearly </a:t>
            </a:r>
            <a:r>
              <a:rPr kumimoji="1" lang="en-US" altLang="ja-JP" baseline="0" dirty="0" err="1" smtClean="0"/>
              <a:t>axisymmetric</a:t>
            </a:r>
            <a:r>
              <a:rPr kumimoji="1" lang="en-US" altLang="ja-JP" baseline="0" dirty="0" smtClean="0"/>
              <a:t>, which suppresses the quasi normal mode. </a:t>
            </a:r>
          </a:p>
          <a:p>
            <a:r>
              <a:rPr kumimoji="1" lang="en-US" altLang="ja-JP" baseline="0" dirty="0" smtClean="0"/>
              <a:t>On the other hand, in the non-spinning model, the tidally disrupted neutron star starts to accrete on the black hole just after the tidal disruption, </a:t>
            </a:r>
          </a:p>
          <a:p>
            <a:r>
              <a:rPr kumimoji="1" lang="en-US" altLang="ja-JP" baseline="0" dirty="0" smtClean="0"/>
              <a:t>implying that it accretes in a coherent way and excites the quasi normal mode as a result.  </a:t>
            </a:r>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is gravitational</a:t>
            </a:r>
            <a:r>
              <a:rPr kumimoji="1" lang="en-US" altLang="ja-JP" baseline="0" dirty="0" smtClean="0"/>
              <a:t> wave spectra. As I explained several times, the black hole spin makes the </a:t>
            </a:r>
            <a:r>
              <a:rPr kumimoji="1" lang="en-US" altLang="ja-JP" baseline="0" dirty="0" err="1" smtClean="0"/>
              <a:t>inspiral</a:t>
            </a:r>
            <a:r>
              <a:rPr kumimoji="1" lang="en-US" altLang="ja-JP" baseline="0" dirty="0" smtClean="0"/>
              <a:t> phase long and the amplitude goes up </a:t>
            </a:r>
          </a:p>
          <a:p>
            <a:r>
              <a:rPr kumimoji="1" lang="en-US" altLang="ja-JP" baseline="0" dirty="0" smtClean="0"/>
              <a:t>compared to the non-spinning case. The quasi normal mode is exited in the non-spinning case and it pushes the spectrum to the high frequency side. </a:t>
            </a:r>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is a neutrino luminosity curve and you can</a:t>
            </a:r>
            <a:r>
              <a:rPr kumimoji="1" lang="en-US" altLang="ja-JP" baseline="0" dirty="0" smtClean="0"/>
              <a:t> see the luminosity enhances after the merger implying the neutrino is </a:t>
            </a:r>
            <a:r>
              <a:rPr kumimoji="1" lang="en-US" altLang="ja-JP" baseline="0" dirty="0" smtClean="0"/>
              <a:t>mainly emitted </a:t>
            </a:r>
            <a:r>
              <a:rPr kumimoji="1" lang="en-US" altLang="ja-JP" baseline="0" dirty="0" smtClean="0"/>
              <a:t>from the accretion disk </a:t>
            </a:r>
            <a:r>
              <a:rPr kumimoji="1" lang="en-US" altLang="ja-JP" baseline="0" dirty="0" smtClean="0"/>
              <a:t>formed </a:t>
            </a:r>
            <a:r>
              <a:rPr kumimoji="1" lang="en-US" altLang="ja-JP" baseline="0" dirty="0" smtClean="0"/>
              <a:t>by the tidal disruption.  </a:t>
            </a:r>
            <a:r>
              <a:rPr kumimoji="1" lang="en-US" altLang="ja-JP" dirty="0" smtClean="0"/>
              <a:t>The hierarchy</a:t>
            </a:r>
            <a:r>
              <a:rPr kumimoji="1" lang="en-US" altLang="ja-JP" baseline="0" dirty="0" smtClean="0"/>
              <a:t> of the neutrino luminosity is anti-electron neutrino, electron neutrino, and the x neutrino. Because the temperature inside the disk is </a:t>
            </a:r>
          </a:p>
          <a:p>
            <a:r>
              <a:rPr kumimoji="1" lang="en-US" altLang="ja-JP" baseline="0" dirty="0" smtClean="0"/>
              <a:t>quite hot, the thermal photon produces an electron-positron pair efficiently. In addition, the neutron star is mainly composed of the neutron, as you know, </a:t>
            </a:r>
          </a:p>
          <a:p>
            <a:r>
              <a:rPr kumimoji="1" lang="en-US" altLang="ja-JP" baseline="0" dirty="0" smtClean="0"/>
              <a:t>this reaction proceeds preferentially than this reaction and produces anti-electron neutrinos efficiently.</a:t>
            </a:r>
          </a:p>
          <a:p>
            <a:r>
              <a:rPr kumimoji="1" lang="en-US" altLang="ja-JP" dirty="0" smtClean="0"/>
              <a:t>These</a:t>
            </a:r>
            <a:r>
              <a:rPr kumimoji="1" lang="en-US" altLang="ja-JP" baseline="0" dirty="0" smtClean="0"/>
              <a:t> are</a:t>
            </a:r>
            <a:r>
              <a:rPr kumimoji="1" lang="en-US" altLang="ja-JP" dirty="0" smtClean="0"/>
              <a:t> </a:t>
            </a:r>
            <a:r>
              <a:rPr kumimoji="1" lang="en-US" altLang="ja-JP" baseline="0" dirty="0" smtClean="0"/>
              <a:t>snapshots </a:t>
            </a:r>
            <a:r>
              <a:rPr kumimoji="1" lang="en-US" altLang="ja-JP" baseline="0" dirty="0" smtClean="0"/>
              <a:t>of the physical quantities of the disk and we calculated the viscosity timescale. This high-amplitude neutrino luminosity </a:t>
            </a:r>
          </a:p>
          <a:p>
            <a:r>
              <a:rPr kumimoji="1" lang="en-US" altLang="ja-JP" baseline="0" dirty="0" smtClean="0"/>
              <a:t>is expected to continue for several hundred milliseconds. </a:t>
            </a:r>
            <a:endParaRPr kumimoji="1" lang="ja-JP" altLang="en-US" dirty="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Finally, let me show</a:t>
            </a:r>
            <a:r>
              <a:rPr kumimoji="1" lang="en-US" altLang="ja-JP" baseline="0" dirty="0" smtClean="0"/>
              <a:t> the mass ejection. As I showed you in the animation, the massive disk is formed due to the tidal disruption. </a:t>
            </a:r>
          </a:p>
          <a:p>
            <a:r>
              <a:rPr kumimoji="1" lang="en-US" altLang="ja-JP" baseline="0" dirty="0" smtClean="0"/>
              <a:t>This mechanism and shock heating drives the mass ejection. This is a plot of the evolution of ejected mass and typically point o one or four solar mass is </a:t>
            </a:r>
          </a:p>
          <a:p>
            <a:r>
              <a:rPr kumimoji="1" lang="en-US" altLang="ja-JP" baseline="0" dirty="0" smtClean="0"/>
              <a:t>ejected from the black hole – neutron star merger. Typical velocity is sever ten percents of the speed of light and you can get the flux, duration </a:t>
            </a:r>
          </a:p>
          <a:p>
            <a:r>
              <a:rPr kumimoji="1" lang="en-US" altLang="ja-JP" baseline="0" dirty="0" smtClean="0"/>
              <a:t>and luminosity in both scenarios for the electromagnetic radiation. These numbers suggest that these events could be detected </a:t>
            </a:r>
          </a:p>
          <a:p>
            <a:r>
              <a:rPr kumimoji="1" lang="en-US" altLang="ja-JP" baseline="0" dirty="0" smtClean="0"/>
              <a:t>by the current or future-planed detectors.</a:t>
            </a:r>
            <a:endParaRPr kumimoji="1" lang="ja-JP" altLang="en-US" dirty="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Let me summarize my</a:t>
            </a:r>
            <a:r>
              <a:rPr kumimoji="1" lang="en-US" altLang="ja-JP" baseline="0" dirty="0" smtClean="0"/>
              <a:t> talk. We performed numerical relativity simulations of black hole – neutron star merger implementing a </a:t>
            </a:r>
          </a:p>
          <a:p>
            <a:r>
              <a:rPr kumimoji="1" lang="en-US" altLang="ja-JP" baseline="0" dirty="0" smtClean="0"/>
              <a:t>finite temperature equation of state as well as the neutrino cooling. We investigate the spinning and non-spinning black hole case and </a:t>
            </a:r>
          </a:p>
          <a:p>
            <a:r>
              <a:rPr kumimoji="1" lang="en-US" altLang="ja-JP" baseline="0" dirty="0" smtClean="0"/>
              <a:t>found that the </a:t>
            </a:r>
            <a:r>
              <a:rPr kumimoji="1" lang="en-US" altLang="ja-JP" baseline="0" dirty="0" err="1" smtClean="0"/>
              <a:t>inspiral</a:t>
            </a:r>
            <a:r>
              <a:rPr kumimoji="1" lang="en-US" altLang="ja-JP" baseline="0" dirty="0" smtClean="0"/>
              <a:t> phase is extended due to the spin-orbit coupling. In the non-spinning model, the quasi-normal mode is excited in </a:t>
            </a:r>
          </a:p>
          <a:p>
            <a:r>
              <a:rPr kumimoji="1" lang="en-US" altLang="ja-JP" baseline="0" dirty="0" smtClean="0"/>
              <a:t>gravitational waves and luminosity of neutrino is ten to fifty two or three erg pre second emitted from the accretion disk after the merger. </a:t>
            </a:r>
          </a:p>
          <a:p>
            <a:r>
              <a:rPr kumimoji="1" lang="en-US" altLang="ja-JP" baseline="0" dirty="0" smtClean="0"/>
              <a:t>This is future issues to be investigated and thank you for your attention.</a:t>
            </a:r>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Let me briefly</a:t>
            </a:r>
            <a:r>
              <a:rPr kumimoji="1" lang="en-US" altLang="ja-JP" baseline="0" dirty="0" smtClean="0"/>
              <a:t> explain the dependence of the mass ratio, compactness and spin of black hole on the tidal radius. </a:t>
            </a:r>
          </a:p>
          <a:p>
            <a:r>
              <a:rPr kumimoji="1" lang="en-US" altLang="ja-JP" baseline="0" dirty="0" smtClean="0"/>
              <a:t>Increasing the mass ratio corresponds decreasing the tidal radius, which implies a suppression of tidal disruption. </a:t>
            </a:r>
          </a:p>
          <a:p>
            <a:r>
              <a:rPr kumimoji="1" lang="en-US" altLang="ja-JP" baseline="0" dirty="0" smtClean="0"/>
              <a:t>Because increasing the mass ratio means that a point particle approximation of neutron star works well, it means a less finite size effect. </a:t>
            </a:r>
          </a:p>
          <a:p>
            <a:r>
              <a:rPr kumimoji="1" lang="en-US" altLang="ja-JP" baseline="0" dirty="0" smtClean="0"/>
              <a:t>For the compactness, if you have a large compactness, it implies a suppression of tidal disruption. This is a schematic picture of density profile of NS and </a:t>
            </a:r>
          </a:p>
          <a:p>
            <a:r>
              <a:rPr kumimoji="1" lang="en-US" altLang="ja-JP" baseline="0" dirty="0" smtClean="0"/>
              <a:t>as I explained in the previous slide, a large compactness means that the neutron star has a soft equation of state and density profile is given like this. </a:t>
            </a:r>
          </a:p>
          <a:p>
            <a:r>
              <a:rPr kumimoji="1" lang="en-US" altLang="ja-JP" baseline="0" dirty="0" smtClean="0"/>
              <a:t>On the other hand, the profile for less compact neutron star is given like this. From this schematic picture, you can imagine the compact </a:t>
            </a:r>
          </a:p>
          <a:p>
            <a:r>
              <a:rPr kumimoji="1" lang="en-US" altLang="ja-JP" baseline="0" dirty="0" smtClean="0"/>
              <a:t>neutron star is less subject to the tidal disruption.</a:t>
            </a:r>
          </a:p>
        </p:txBody>
      </p:sp>
      <p:sp>
        <p:nvSpPr>
          <p:cNvPr id="4" name="スライド番号プレースホルダ 3"/>
          <p:cNvSpPr>
            <a:spLocks noGrp="1"/>
          </p:cNvSpPr>
          <p:nvPr>
            <p:ph type="sldNum" sz="quarter" idx="10"/>
          </p:nvPr>
        </p:nvSpPr>
        <p:spPr/>
        <p:txBody>
          <a:bodyPr/>
          <a:lstStyle/>
          <a:p>
            <a:fld id="{69C9F4F6-7C38-4531-9003-230585A55BAB}"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Final</a:t>
            </a:r>
            <a:r>
              <a:rPr kumimoji="1" lang="en-US" altLang="ja-JP" baseline="0" dirty="0" smtClean="0"/>
              <a:t> ingredient is a spin of black hole. Note that the spin does not enter the tidal radius itself, but the large black hole spin increase a chance of </a:t>
            </a:r>
          </a:p>
          <a:p>
            <a:r>
              <a:rPr kumimoji="1" lang="en-US" altLang="ja-JP" baseline="0" dirty="0" smtClean="0"/>
              <a:t>tidal disruption. This is intuitively explained in these two figures. Let me consider a case that the black hole doesn’t have a spin and </a:t>
            </a:r>
          </a:p>
          <a:p>
            <a:r>
              <a:rPr kumimoji="1" lang="en-US" altLang="ja-JP" baseline="0" dirty="0" smtClean="0"/>
              <a:t>tidal radius is smaller than the </a:t>
            </a:r>
            <a:r>
              <a:rPr kumimoji="1" lang="en-US" altLang="ja-JP" baseline="0" dirty="0" err="1" smtClean="0"/>
              <a:t>isco</a:t>
            </a:r>
            <a:r>
              <a:rPr kumimoji="1" lang="en-US" altLang="ja-JP" baseline="0" dirty="0" smtClean="0"/>
              <a:t> radius. In such a case, the tidal disruption doesn’t happen. However, if the black hole has a positive spin, </a:t>
            </a:r>
          </a:p>
          <a:p>
            <a:r>
              <a:rPr kumimoji="1" lang="en-US" altLang="ja-JP" baseline="0" dirty="0" smtClean="0"/>
              <a:t>the </a:t>
            </a:r>
            <a:r>
              <a:rPr kumimoji="1" lang="en-US" altLang="ja-JP" baseline="0" dirty="0" err="1" smtClean="0"/>
              <a:t>isco</a:t>
            </a:r>
            <a:r>
              <a:rPr kumimoji="1" lang="en-US" altLang="ja-JP" baseline="0" dirty="0" smtClean="0"/>
              <a:t> radius shrinks and it can be smaller than the tidal radius. In this case, the tidal disruption activates. </a:t>
            </a:r>
          </a:p>
          <a:p>
            <a:r>
              <a:rPr kumimoji="1" lang="en-US" altLang="ja-JP" baseline="0" dirty="0" smtClean="0"/>
              <a:t>In this way, you can forecast the tidal disruption in black hole-neutron star merger qualitatively. But, in reality, the tidal disruption condition depends on the </a:t>
            </a:r>
          </a:p>
          <a:p>
            <a:r>
              <a:rPr kumimoji="1" lang="en-US" altLang="ja-JP" baseline="0" dirty="0" smtClean="0"/>
              <a:t>specific model because we ignore the detailed density structure and pressure effect in deriving the condition. </a:t>
            </a:r>
          </a:p>
          <a:p>
            <a:r>
              <a:rPr kumimoji="1" lang="en-US" altLang="ja-JP" baseline="0" dirty="0" smtClean="0"/>
              <a:t>So, it is mandatory to do numerical relativity simulations. </a:t>
            </a:r>
          </a:p>
        </p:txBody>
      </p:sp>
      <p:sp>
        <p:nvSpPr>
          <p:cNvPr id="4" name="スライド番号プレースホルダ 3"/>
          <p:cNvSpPr>
            <a:spLocks noGrp="1"/>
          </p:cNvSpPr>
          <p:nvPr>
            <p:ph type="sldNum" sz="quarter" idx="10"/>
          </p:nvPr>
        </p:nvSpPr>
        <p:spPr/>
        <p:txBody>
          <a:bodyPr/>
          <a:lstStyle/>
          <a:p>
            <a:fld id="{69C9F4F6-7C38-4531-9003-230585A55BAB}" type="slidenum">
              <a:rPr kumimoji="1" lang="ja-JP" altLang="en-US" smtClean="0"/>
              <a:pPr/>
              <a:t>16</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First of all, let me</a:t>
            </a:r>
            <a:r>
              <a:rPr kumimoji="1" lang="en-US" altLang="ja-JP" baseline="0" dirty="0" smtClean="0"/>
              <a:t> give a brief </a:t>
            </a:r>
            <a:r>
              <a:rPr kumimoji="1" lang="en-US" altLang="ja-JP" baseline="0" dirty="0" smtClean="0"/>
              <a:t>introduction. </a:t>
            </a:r>
            <a:r>
              <a:rPr kumimoji="1" lang="en-US" altLang="ja-JP" baseline="0" dirty="0" smtClean="0"/>
              <a:t>As </a:t>
            </a:r>
            <a:r>
              <a:rPr kumimoji="1" lang="en-US" altLang="ja-JP" baseline="0" dirty="0" err="1" smtClean="0"/>
              <a:t>Sekiguchi</a:t>
            </a:r>
            <a:r>
              <a:rPr kumimoji="1" lang="en-US" altLang="ja-JP" baseline="0" dirty="0" smtClean="0"/>
              <a:t> san introduced in the previous talk, the main motivation of this research is </a:t>
            </a:r>
          </a:p>
          <a:p>
            <a:r>
              <a:rPr kumimoji="1" lang="en-US" altLang="ja-JP" baseline="0" dirty="0" smtClean="0"/>
              <a:t>gravitational waves because Japanese gravitational wave detector KAGRA, advanced LIGO in USA, and advanced VIRGO in Italy will </a:t>
            </a:r>
          </a:p>
          <a:p>
            <a:r>
              <a:rPr kumimoji="1" lang="en-US" altLang="ja-JP" baseline="0" dirty="0" smtClean="0"/>
              <a:t>start observations within a few years and coalescence of compact binaries is one of the most promising source of gravitational waves. </a:t>
            </a:r>
          </a:p>
          <a:p>
            <a:r>
              <a:rPr kumimoji="1" lang="en-US" altLang="ja-JP" baseline="0" dirty="0" smtClean="0"/>
              <a:t>So, if you detected gravitational waves from these sources, they could tell </a:t>
            </a:r>
            <a:r>
              <a:rPr kumimoji="1" lang="en-US" altLang="ja-JP" baseline="0" dirty="0" smtClean="0"/>
              <a:t>us the </a:t>
            </a:r>
            <a:r>
              <a:rPr kumimoji="1" lang="en-US" altLang="ja-JP" baseline="0" dirty="0" smtClean="0"/>
              <a:t>validity of the general relativity in strong </a:t>
            </a:r>
          </a:p>
          <a:p>
            <a:r>
              <a:rPr kumimoji="1" lang="en-US" altLang="ja-JP" baseline="0" dirty="0" smtClean="0"/>
              <a:t>gravitational fields, the equation of state of high density matter, and they may give information of the central engine of short-hard gamma-ray burst. </a:t>
            </a:r>
          </a:p>
          <a:p>
            <a:r>
              <a:rPr kumimoji="1" lang="en-US" altLang="ja-JP" baseline="0" dirty="0" smtClean="0"/>
              <a:t>Motivated by these facts, people in this research area seriously consider what the electromagnetic counter part of compact binary merger is. </a:t>
            </a:r>
          </a:p>
          <a:p>
            <a:r>
              <a:rPr kumimoji="1" lang="en-US" altLang="ja-JP" baseline="0" dirty="0" smtClean="0"/>
              <a:t>The scenario proposed by </a:t>
            </a:r>
            <a:r>
              <a:rPr kumimoji="1" lang="en-US" altLang="ja-JP" baseline="0" dirty="0" err="1" smtClean="0"/>
              <a:t>Nakar</a:t>
            </a:r>
            <a:r>
              <a:rPr kumimoji="1" lang="en-US" altLang="ja-JP" baseline="0" dirty="0" smtClean="0"/>
              <a:t> and </a:t>
            </a:r>
            <a:r>
              <a:rPr kumimoji="1" lang="en-US" altLang="ja-JP" baseline="0" dirty="0" err="1" smtClean="0"/>
              <a:t>Piran</a:t>
            </a:r>
            <a:r>
              <a:rPr kumimoji="1" lang="en-US" altLang="ja-JP" baseline="0" dirty="0" smtClean="0"/>
              <a:t> is that the ejected matter in the merger process interacts  with the inter-stellar matter, then electro magnetic signal is emitted by the synchrotron radiation. The other one is a radioactive decay of r process element in ejected material. </a:t>
            </a:r>
          </a:p>
          <a:p>
            <a:r>
              <a:rPr kumimoji="1" lang="en-US" altLang="ja-JP" baseline="0" dirty="0" smtClean="0"/>
              <a:t>To assess these scenarios, we should verify the properties of ejected matter such as mass and velocity.  </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This is an overview of black hole-neutron star merger. If the separation between the two is large enough, they are </a:t>
            </a:r>
          </a:p>
          <a:p>
            <a:r>
              <a:rPr kumimoji="1" lang="en-US" altLang="ja-JP" baseline="0" dirty="0" smtClean="0"/>
              <a:t>nicely approximated as a point particle.  Then, a finite size effect enters the game. </a:t>
            </a:r>
          </a:p>
          <a:p>
            <a:r>
              <a:rPr kumimoji="1" lang="en-US" altLang="ja-JP" baseline="0" dirty="0" smtClean="0"/>
              <a:t>Because the back hole originally exists in this system, the finale state is the black hole surrounded by a torus. The point is whether </a:t>
            </a:r>
          </a:p>
          <a:p>
            <a:r>
              <a:rPr kumimoji="1" lang="en-US" altLang="ja-JP" baseline="0" dirty="0" smtClean="0"/>
              <a:t>the tidal disruption does occur or not during the merger process. This is a schematic picture of a tidal disruption and a fluid element on the surface of </a:t>
            </a:r>
          </a:p>
          <a:p>
            <a:r>
              <a:rPr kumimoji="1" lang="en-US" altLang="ja-JP" baseline="0" dirty="0" smtClean="0"/>
              <a:t>the neutron star as well as the neutron star itself are dragged by the black hole. Because of the finite size of the neutron star, there is a difference </a:t>
            </a:r>
          </a:p>
          <a:p>
            <a:r>
              <a:rPr kumimoji="1" lang="en-US" altLang="ja-JP" baseline="0" dirty="0" smtClean="0"/>
              <a:t>in the acceleration between the surface fluid element and one in the stellar center. This is a tidal force. In addition, the neutron star itself has a self gravity. </a:t>
            </a:r>
          </a:p>
          <a:p>
            <a:r>
              <a:rPr kumimoji="1" lang="en-US" altLang="ja-JP" baseline="0" dirty="0" smtClean="0"/>
              <a:t>So, if this inequality holds the tidal force overcomes the neutron star self-gravity and we call the right hand side quantity a tidal radius. </a:t>
            </a:r>
          </a:p>
          <a:p>
            <a:r>
              <a:rPr kumimoji="1" lang="en-US" altLang="ja-JP" baseline="0" dirty="0" smtClean="0"/>
              <a:t>If the tidal radius is larger than the inner stable circular orbit radius, the tidal disruption occurs. Otherwise, it doesn’t. </a:t>
            </a:r>
          </a:p>
          <a:p>
            <a:r>
              <a:rPr kumimoji="1" lang="en-US" altLang="ja-JP" baseline="0" dirty="0" smtClean="0"/>
              <a:t>The key ingredients of tidal disruption in black hole-neutron star system are mass ratio, compactness of neutron star and black hole spin. </a:t>
            </a:r>
          </a:p>
          <a:p>
            <a:r>
              <a:rPr kumimoji="1" lang="en-US" altLang="ja-JP" baseline="0" dirty="0" smtClean="0"/>
              <a:t>Increasing the mass ratio or compactness of the neutron star, the system is less subject to the tidal disruption. The spin of black hole enhances the chance of the tidal disruption because of the shrink of the </a:t>
            </a:r>
            <a:r>
              <a:rPr kumimoji="1" lang="en-US" altLang="ja-JP" baseline="0" dirty="0" err="1" smtClean="0"/>
              <a:t>isco</a:t>
            </a:r>
            <a:r>
              <a:rPr kumimoji="1" lang="en-US" altLang="ja-JP" baseline="0" dirty="0" smtClean="0"/>
              <a:t> radius.</a:t>
            </a:r>
          </a:p>
        </p:txBody>
      </p:sp>
      <p:sp>
        <p:nvSpPr>
          <p:cNvPr id="4" name="スライド番号プレースホルダ 3"/>
          <p:cNvSpPr>
            <a:spLocks noGrp="1"/>
          </p:cNvSpPr>
          <p:nvPr>
            <p:ph type="sldNum" sz="quarter" idx="10"/>
          </p:nvPr>
        </p:nvSpPr>
        <p:spPr/>
        <p:txBody>
          <a:bodyPr/>
          <a:lstStyle/>
          <a:p>
            <a:fld id="{69C9F4F6-7C38-4531-9003-230585A55BAB}"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is</a:t>
            </a:r>
            <a:r>
              <a:rPr kumimoji="1" lang="en-US" altLang="ja-JP" baseline="0" dirty="0" smtClean="0"/>
              <a:t> a current status of black-hole neutron star merger simulations in numerical relativity. In Kyoto group, the work done by the Shibata-</a:t>
            </a:r>
            <a:r>
              <a:rPr kumimoji="1" lang="en-US" altLang="ja-JP" baseline="0" dirty="0" err="1" smtClean="0"/>
              <a:t>Uryu</a:t>
            </a:r>
            <a:r>
              <a:rPr kumimoji="1" lang="en-US" altLang="ja-JP" baseline="0" dirty="0" smtClean="0"/>
              <a:t> is a first numerical relativity simulation </a:t>
            </a:r>
            <a:r>
              <a:rPr kumimoji="1" lang="en-US" altLang="ja-JP" baseline="0" dirty="0" smtClean="0"/>
              <a:t>of </a:t>
            </a:r>
            <a:r>
              <a:rPr kumimoji="1" lang="en-US" altLang="ja-JP" baseline="0" dirty="0" smtClean="0"/>
              <a:t>black hole-neutron star </a:t>
            </a:r>
            <a:r>
              <a:rPr kumimoji="1" lang="en-US" altLang="ja-JP" baseline="0" dirty="0" smtClean="0"/>
              <a:t>merger </a:t>
            </a:r>
            <a:r>
              <a:rPr kumimoji="1" lang="en-US" altLang="ja-JP" baseline="0" dirty="0" smtClean="0"/>
              <a:t>in which the Gamma-law equation of state was used and black hole didn’t have a spin. </a:t>
            </a:r>
            <a:r>
              <a:rPr kumimoji="1" lang="en-US" altLang="ja-JP" baseline="0" dirty="0" err="1" smtClean="0"/>
              <a:t>Kyotoku</a:t>
            </a:r>
            <a:r>
              <a:rPr kumimoji="1" lang="en-US" altLang="ja-JP" baseline="0" dirty="0" smtClean="0"/>
              <a:t> has done a systematic study in which neutron stars are modeled by the nuclear theory based zero temperature equation of states and black holes have an aligned spin to the orbital angular momentum. </a:t>
            </a:r>
          </a:p>
          <a:p>
            <a:r>
              <a:rPr kumimoji="1" lang="en-US" altLang="ja-JP" baseline="0" dirty="0" smtClean="0"/>
              <a:t>The Illinois group did the simulations with Gamma-law equation of state and black hole spin or with the magnetic field. Louisiana University group implemented the </a:t>
            </a:r>
            <a:r>
              <a:rPr kumimoji="1" lang="en-US" altLang="ja-JP" baseline="0" dirty="0" err="1" smtClean="0"/>
              <a:t>magnetohydrodynamics</a:t>
            </a:r>
            <a:r>
              <a:rPr kumimoji="1" lang="en-US" altLang="ja-JP" baseline="0" dirty="0" smtClean="0"/>
              <a:t> in their code and Caltech-Cornell University group recently simulated the tilted black hole spin models. They simulated the finite temperature equation of state models as well in which the neutrino cooling </a:t>
            </a:r>
            <a:r>
              <a:rPr kumimoji="1" lang="en-US" altLang="ja-JP" baseline="0" dirty="0" smtClean="0"/>
              <a:t>was </a:t>
            </a:r>
            <a:r>
              <a:rPr kumimoji="1" lang="en-US" altLang="ja-JP" baseline="0" dirty="0" smtClean="0"/>
              <a:t>neglected. </a:t>
            </a:r>
          </a:p>
          <a:p>
            <a:r>
              <a:rPr kumimoji="1" lang="en-US" altLang="ja-JP" baseline="0" dirty="0" smtClean="0"/>
              <a:t>Today, I would like to introduce our latest simulation of black-hole neutron star merger in which both the finite-temperature equation of state and neutrino cooling are implemented. </a:t>
            </a:r>
            <a:endParaRPr kumimoji="1" lang="ja-JP" altLang="en-US" dirty="0"/>
          </a:p>
        </p:txBody>
      </p:sp>
      <p:sp>
        <p:nvSpPr>
          <p:cNvPr id="4" name="スライド番号プレースホルダ 3"/>
          <p:cNvSpPr>
            <a:spLocks noGrp="1"/>
          </p:cNvSpPr>
          <p:nvPr>
            <p:ph type="sldNum" sz="quarter" idx="10"/>
          </p:nvPr>
        </p:nvSpPr>
        <p:spPr/>
        <p:txBody>
          <a:bodyPr/>
          <a:lstStyle/>
          <a:p>
            <a:fld id="{69C9F4F6-7C38-4531-9003-230585A55BAB}"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is a short summary of our </a:t>
            </a:r>
            <a:r>
              <a:rPr kumimoji="1" lang="en-US" altLang="ja-JP" dirty="0" smtClean="0"/>
              <a:t>code</a:t>
            </a:r>
            <a:r>
              <a:rPr kumimoji="1" lang="en-US" altLang="ja-JP" baseline="0" dirty="0" smtClean="0"/>
              <a:t>. </a:t>
            </a:r>
            <a:r>
              <a:rPr kumimoji="1" lang="en-US" altLang="ja-JP" baseline="0" dirty="0" smtClean="0"/>
              <a:t>The Einstein equations are solved with the </a:t>
            </a:r>
            <a:r>
              <a:rPr kumimoji="1" lang="en-US" altLang="ja-JP" baseline="0" dirty="0" err="1" smtClean="0"/>
              <a:t>Baumgarte</a:t>
            </a:r>
            <a:r>
              <a:rPr kumimoji="1" lang="en-US" altLang="ja-JP" baseline="0" dirty="0" smtClean="0"/>
              <a:t>-Shapiro-Shibata-Nakamura-puncture formulation </a:t>
            </a:r>
          </a:p>
          <a:p>
            <a:r>
              <a:rPr kumimoji="1" lang="en-US" altLang="ja-JP" baseline="0" dirty="0" smtClean="0"/>
              <a:t>and hydrodynamics as well as the neutrino transfer are solved with the method developed by </a:t>
            </a:r>
            <a:r>
              <a:rPr kumimoji="1" lang="en-US" altLang="ja-JP" baseline="0" dirty="0" err="1" smtClean="0"/>
              <a:t>Sekiguchi</a:t>
            </a:r>
            <a:r>
              <a:rPr kumimoji="1" lang="en-US" altLang="ja-JP" baseline="0" dirty="0" smtClean="0"/>
              <a:t> san. </a:t>
            </a:r>
          </a:p>
          <a:p>
            <a:r>
              <a:rPr kumimoji="1" lang="en-US" altLang="ja-JP" baseline="0" dirty="0" smtClean="0"/>
              <a:t>We implement the fixed-mesh refinement technique to resolve black hole, neutron-star and gravitational waves simultaneously. </a:t>
            </a:r>
          </a:p>
          <a:p>
            <a:r>
              <a:rPr kumimoji="1" lang="en-US" altLang="ja-JP" baseline="0" dirty="0" smtClean="0"/>
              <a:t>The neutron star is modeled with the </a:t>
            </a:r>
            <a:r>
              <a:rPr kumimoji="1" lang="en-US" altLang="ja-JP" baseline="0" dirty="0" err="1" smtClean="0"/>
              <a:t>Shen</a:t>
            </a:r>
            <a:r>
              <a:rPr kumimoji="1" lang="en-US" altLang="ja-JP" baseline="0" dirty="0" smtClean="0"/>
              <a:t> equation of state with one point thirty five solar mass, whose compactness is point one three </a:t>
            </a:r>
            <a:r>
              <a:rPr kumimoji="1" lang="en-US" altLang="ja-JP" baseline="0" dirty="0" err="1" smtClean="0"/>
              <a:t>three</a:t>
            </a:r>
            <a:r>
              <a:rPr kumimoji="1" lang="en-US" altLang="ja-JP" baseline="0" dirty="0" smtClean="0"/>
              <a:t>.</a:t>
            </a:r>
          </a:p>
          <a:p>
            <a:r>
              <a:rPr kumimoji="1" lang="en-US" altLang="ja-JP" baseline="0" dirty="0" smtClean="0"/>
              <a:t> We fix the mass ratio of black hole to neutron star three and do simulations with spinning black hole and </a:t>
            </a:r>
            <a:r>
              <a:rPr kumimoji="1" lang="en-US" altLang="ja-JP" baseline="0" dirty="0" err="1" smtClean="0"/>
              <a:t>nonspining</a:t>
            </a:r>
            <a:r>
              <a:rPr kumimoji="1" lang="en-US" altLang="ja-JP" baseline="0" dirty="0" smtClean="0"/>
              <a:t> black hole.</a:t>
            </a:r>
            <a:endParaRPr kumimoji="1" lang="ja-JP" altLang="en-US" dirty="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a:t>
            </a:r>
            <a:r>
              <a:rPr kumimoji="1" lang="en-US" altLang="ja-JP" baseline="0" dirty="0" smtClean="0"/>
              <a:t> is a result of numerical simulation of </a:t>
            </a:r>
            <a:r>
              <a:rPr kumimoji="1" lang="en-US" altLang="ja-JP" baseline="0" dirty="0" smtClean="0"/>
              <a:t>the spinning model </a:t>
            </a:r>
            <a:r>
              <a:rPr kumimoji="1" lang="en-US" altLang="ja-JP" baseline="0" dirty="0" smtClean="0"/>
              <a:t>and these animations show a density and entropy contour on the orbital plane. </a:t>
            </a:r>
          </a:p>
          <a:p>
            <a:r>
              <a:rPr kumimoji="1" lang="en-US" altLang="ja-JP" baseline="0" dirty="0" smtClean="0"/>
              <a:t>After staring the simulation, the separation between the two gradually decreases due to the radiation reaction. Then, you can see the tidal disruption occurs. The tidally disrupted neutron star forms a massive and hot accretion disk around the black hole. Typical density and temperature are </a:t>
            </a:r>
          </a:p>
          <a:p>
            <a:r>
              <a:rPr kumimoji="1" lang="en-US" altLang="ja-JP" baseline="0" dirty="0" smtClean="0"/>
              <a:t>ten to the eleven or </a:t>
            </a:r>
            <a:r>
              <a:rPr kumimoji="1" lang="en-US" altLang="ja-JP" baseline="0" dirty="0" smtClean="0"/>
              <a:t>twelve </a:t>
            </a:r>
            <a:r>
              <a:rPr kumimoji="1" lang="en-US" altLang="ja-JP" baseline="0" dirty="0" smtClean="0"/>
              <a:t>gram per cubic centimeter and ten </a:t>
            </a:r>
            <a:r>
              <a:rPr kumimoji="1" lang="en-US" altLang="ja-JP" baseline="0" dirty="0" err="1" smtClean="0"/>
              <a:t>mev</a:t>
            </a:r>
            <a:r>
              <a:rPr kumimoji="1" lang="en-US" altLang="ja-JP" baseline="0" dirty="0" smtClean="0"/>
              <a:t>.  </a:t>
            </a:r>
            <a:endParaRPr kumimoji="1" lang="ja-JP" altLang="en-US" dirty="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What about the</a:t>
            </a:r>
            <a:r>
              <a:rPr kumimoji="1" lang="en-US" altLang="ja-JP" baseline="0" dirty="0" smtClean="0"/>
              <a:t> </a:t>
            </a:r>
            <a:r>
              <a:rPr kumimoji="1" lang="en-US" altLang="ja-JP" baseline="0" dirty="0" err="1" smtClean="0"/>
              <a:t>nonspinning</a:t>
            </a:r>
            <a:r>
              <a:rPr kumimoji="1" lang="en-US" altLang="ja-JP" baseline="0" dirty="0" smtClean="0"/>
              <a:t> case ? These are same animations as the previous slide, but for the </a:t>
            </a:r>
            <a:r>
              <a:rPr kumimoji="1" lang="en-US" altLang="ja-JP" baseline="0" dirty="0" err="1" smtClean="0"/>
              <a:t>nonspinning</a:t>
            </a:r>
            <a:r>
              <a:rPr kumimoji="1" lang="en-US" altLang="ja-JP" baseline="0" dirty="0" smtClean="0"/>
              <a:t> model. </a:t>
            </a:r>
          </a:p>
          <a:p>
            <a:r>
              <a:rPr kumimoji="1" lang="en-US" altLang="ja-JP" baseline="0" dirty="0" smtClean="0"/>
              <a:t>You can see the duration of </a:t>
            </a:r>
            <a:r>
              <a:rPr kumimoji="1" lang="en-US" altLang="ja-JP" baseline="0" dirty="0" err="1" smtClean="0"/>
              <a:t>inspiral</a:t>
            </a:r>
            <a:r>
              <a:rPr kumimoji="1" lang="en-US" altLang="ja-JP" baseline="0" dirty="0" smtClean="0"/>
              <a:t> phase is shorter than the spinning model because of </a:t>
            </a:r>
            <a:r>
              <a:rPr kumimoji="1" lang="en-US" altLang="ja-JP" baseline="0" dirty="0" smtClean="0"/>
              <a:t>the absence of the </a:t>
            </a:r>
            <a:r>
              <a:rPr kumimoji="1" lang="en-US" altLang="ja-JP" baseline="0" dirty="0" smtClean="0"/>
              <a:t>spin-orbit coupling.</a:t>
            </a:r>
          </a:p>
          <a:p>
            <a:r>
              <a:rPr kumimoji="1" lang="en-US" altLang="ja-JP" baseline="0" dirty="0" smtClean="0"/>
              <a:t>This coupling causes a repulsive force in the positive spin case and extend the </a:t>
            </a:r>
            <a:r>
              <a:rPr kumimoji="1" lang="en-US" altLang="ja-JP" baseline="0" dirty="0" err="1" smtClean="0"/>
              <a:t>inspiral</a:t>
            </a:r>
            <a:r>
              <a:rPr kumimoji="1" lang="en-US" altLang="ja-JP" baseline="0" dirty="0" smtClean="0"/>
              <a:t> phase as a result. </a:t>
            </a:r>
          </a:p>
          <a:p>
            <a:r>
              <a:rPr kumimoji="1" lang="en-US" altLang="ja-JP" baseline="0" dirty="0" smtClean="0"/>
              <a:t>At the same time, the spinning model produces more massive disk than the non-spinning case because of the shrink of the </a:t>
            </a:r>
            <a:r>
              <a:rPr kumimoji="1" lang="en-US" altLang="ja-JP" baseline="0" dirty="0" err="1" smtClean="0"/>
              <a:t>isco</a:t>
            </a:r>
            <a:r>
              <a:rPr kumimoji="1" lang="en-US" altLang="ja-JP" baseline="0" dirty="0" smtClean="0"/>
              <a:t> radius. </a:t>
            </a:r>
            <a:endParaRPr kumimoji="1" lang="ja-JP" altLang="en-US" dirty="0"/>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Let</a:t>
            </a:r>
            <a:r>
              <a:rPr kumimoji="1" lang="en-US" altLang="ja-JP" baseline="0" dirty="0" smtClean="0"/>
              <a:t> me check the evolution of disk mass. This plot is an evolution of disk mass in both the spinning and non-spinning model </a:t>
            </a:r>
          </a:p>
          <a:p>
            <a:r>
              <a:rPr kumimoji="1" lang="en-US" altLang="ja-JP" baseline="0" dirty="0" smtClean="0"/>
              <a:t>and you can see the more massive disk is produced in the spinning case as I said before. The reason is that the </a:t>
            </a:r>
            <a:r>
              <a:rPr kumimoji="1" lang="en-US" altLang="ja-JP" baseline="0" dirty="0" err="1" smtClean="0"/>
              <a:t>isco</a:t>
            </a:r>
            <a:r>
              <a:rPr kumimoji="1" lang="en-US" altLang="ja-JP" baseline="0" dirty="0" smtClean="0"/>
              <a:t> radius shrinks with increasing the spin, </a:t>
            </a:r>
          </a:p>
          <a:p>
            <a:r>
              <a:rPr kumimoji="1" lang="en-US" altLang="ja-JP" baseline="0" dirty="0" smtClean="0"/>
              <a:t>which implies the material has more chance to escape from the capture by the black hole because the duration of the angular momentum transfer takes longer. Next point is how reasonable these figures are in comparison to the previous work, </a:t>
            </a:r>
          </a:p>
          <a:p>
            <a:r>
              <a:rPr kumimoji="1" lang="en-US" altLang="ja-JP" baseline="0" dirty="0" smtClean="0"/>
              <a:t>This plot is a disk mass as a function of compactness of neutron star in the paper by </a:t>
            </a:r>
            <a:r>
              <a:rPr kumimoji="1" lang="en-US" altLang="ja-JP" baseline="0" dirty="0" err="1" smtClean="0"/>
              <a:t>Kutoku</a:t>
            </a:r>
            <a:r>
              <a:rPr kumimoji="1" lang="en-US" altLang="ja-JP" baseline="0" dirty="0" smtClean="0"/>
              <a:t> et al. They did a systematic study on black hole – neutron star merger, in which the neutron star is modeled with </a:t>
            </a:r>
            <a:r>
              <a:rPr kumimoji="1" lang="en-US" altLang="ja-JP" baseline="0" dirty="0" smtClean="0"/>
              <a:t>a piece-wise </a:t>
            </a:r>
            <a:r>
              <a:rPr kumimoji="1" lang="en-US" altLang="ja-JP" baseline="0" dirty="0" err="1" smtClean="0"/>
              <a:t>polytrope</a:t>
            </a:r>
            <a:r>
              <a:rPr kumimoji="1" lang="en-US" altLang="ja-JP" baseline="0" dirty="0" smtClean="0"/>
              <a:t> EOS mimicking the nuclear theory based equation of state. </a:t>
            </a:r>
          </a:p>
          <a:p>
            <a:r>
              <a:rPr kumimoji="1" lang="en-US" altLang="ja-JP" baseline="0" dirty="0" smtClean="0"/>
              <a:t>The color code means the spin of black hole. These filled circles are the result in our simulation and you can see a good agreement with the </a:t>
            </a:r>
          </a:p>
          <a:p>
            <a:r>
              <a:rPr kumimoji="1" lang="en-US" altLang="ja-JP" baseline="0" dirty="0" smtClean="0"/>
              <a:t>previous work. </a:t>
            </a:r>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Let</a:t>
            </a:r>
            <a:r>
              <a:rPr kumimoji="1" lang="en-US" altLang="ja-JP" baseline="0" dirty="0" smtClean="0"/>
              <a:t>’s move on to the gravitational waves. These plots are waveforms for the spinning model and non-spinning model. </a:t>
            </a:r>
            <a:r>
              <a:rPr kumimoji="1" lang="en-US" altLang="ja-JP" baseline="0" dirty="0" smtClean="0"/>
              <a:t>The </a:t>
            </a:r>
            <a:r>
              <a:rPr kumimoji="1" lang="en-US" altLang="ja-JP" baseline="0" dirty="0" smtClean="0"/>
              <a:t>sin-curve like waveforms indicates an </a:t>
            </a:r>
            <a:r>
              <a:rPr kumimoji="1" lang="en-US" altLang="ja-JP" baseline="0" dirty="0" err="1" smtClean="0"/>
              <a:t>inspiral</a:t>
            </a:r>
            <a:r>
              <a:rPr kumimoji="1" lang="en-US" altLang="ja-JP" baseline="0" dirty="0" smtClean="0"/>
              <a:t> phase and you can see the sudden shutdown in the waveforms, which implies that </a:t>
            </a:r>
            <a:r>
              <a:rPr kumimoji="1" lang="en-US" altLang="ja-JP" baseline="0" dirty="0" smtClean="0"/>
              <a:t>the </a:t>
            </a:r>
            <a:r>
              <a:rPr kumimoji="1" lang="en-US" altLang="ja-JP" baseline="0" dirty="0" smtClean="0"/>
              <a:t>tidal disruption occurs at this moment.  If you look at the waveform just after the tidal disruption,  you can find a ringing in </a:t>
            </a:r>
          </a:p>
          <a:p>
            <a:r>
              <a:rPr kumimoji="1" lang="en-US" altLang="ja-JP" baseline="0" dirty="0" smtClean="0"/>
              <a:t>the non-spinning model. This is a quasi normal mode of black hole. The ringing is hard to see in the spinning model.</a:t>
            </a:r>
          </a:p>
        </p:txBody>
      </p:sp>
      <p:sp>
        <p:nvSpPr>
          <p:cNvPr id="4" name="スライド番号プレースホルダ 3"/>
          <p:cNvSpPr>
            <a:spLocks noGrp="1"/>
          </p:cNvSpPr>
          <p:nvPr>
            <p:ph type="sldNum" sz="quarter" idx="10"/>
          </p:nvPr>
        </p:nvSpPr>
        <p:spPr/>
        <p:txBody>
          <a:bodyPr/>
          <a:lstStyle/>
          <a:p>
            <a:fld id="{E6FAB83B-E7B2-4F05-BED2-416C420602C7}"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1"/>
      </p:bgRef>
    </p:bg>
    <p:spTree>
      <p:nvGrpSpPr>
        <p:cNvPr id="1" name=""/>
        <p:cNvGrpSpPr/>
        <p:nvPr/>
      </p:nvGrpSpPr>
      <p:grpSpPr>
        <a:xfrm>
          <a:off x="0" y="0"/>
          <a:ext cx="0" cy="0"/>
          <a:chOff x="0" y="0"/>
          <a:chExt cx="0" cy="0"/>
        </a:xfrm>
      </p:grpSpPr>
      <p:sp>
        <p:nvSpPr>
          <p:cNvPr id="8" name="タイトル 7"/>
          <p:cNvSpPr>
            <a:spLocks noGrp="1"/>
          </p:cNvSpPr>
          <p:nvPr>
            <p:ph type="ctrTitle"/>
          </p:nvPr>
        </p:nvSpPr>
        <p:spPr>
          <a:xfrm>
            <a:off x="2286000" y="3124200"/>
            <a:ext cx="6172200" cy="1894362"/>
          </a:xfrm>
        </p:spPr>
        <p:txBody>
          <a:bodyPr/>
          <a:lstStyle>
            <a:lvl1pPr>
              <a:defRPr b="1"/>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bwMode="auto">
          <a:xfrm rot="5400000">
            <a:off x="7764621" y="1174097"/>
            <a:ext cx="2286000" cy="381000"/>
          </a:xfrm>
        </p:spPr>
        <p:txBody>
          <a:bodyPr/>
          <a:lstStyle/>
          <a:p>
            <a:fld id="{550CAF9F-FC00-408A-990C-7D8E61B412A1}" type="datetimeFigureOut">
              <a:rPr kumimoji="1" lang="ja-JP" altLang="en-US" smtClean="0"/>
              <a:pPr/>
              <a:t>2012/10/30</a:t>
            </a:fld>
            <a:endParaRPr kumimoji="1" lang="ja-JP" altLang="en-US"/>
          </a:p>
        </p:txBody>
      </p:sp>
      <p:sp>
        <p:nvSpPr>
          <p:cNvPr id="17" name="フッター プレースホルダ 16"/>
          <p:cNvSpPr>
            <a:spLocks noGrp="1"/>
          </p:cNvSpPr>
          <p:nvPr>
            <p:ph type="ftr" sz="quarter" idx="11"/>
          </p:nvPr>
        </p:nvSpPr>
        <p:spPr bwMode="auto">
          <a:xfrm rot="5400000">
            <a:off x="7077269" y="4181669"/>
            <a:ext cx="3657600" cy="384048"/>
          </a:xfrm>
        </p:spPr>
        <p:txBody>
          <a:bodyPr/>
          <a:lstStyle/>
          <a:p>
            <a:endParaRPr kumimoji="1" lang="ja-JP" altLang="en-US"/>
          </a:p>
        </p:txBody>
      </p:sp>
      <p:sp>
        <p:nvSpPr>
          <p:cNvPr id="10" name="正方形/長方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正方形/長方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コネクタ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コネクタ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コネクタ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正方形/長方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円/楕円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円/楕円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円/楕円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スライド番号プレースホルダ 28"/>
          <p:cNvSpPr>
            <a:spLocks noGrp="1"/>
          </p:cNvSpPr>
          <p:nvPr>
            <p:ph type="sldNum" sz="quarter" idx="12"/>
          </p:nvPr>
        </p:nvSpPr>
        <p:spPr bwMode="auto">
          <a:xfrm>
            <a:off x="1325544" y="4928702"/>
            <a:ext cx="609600" cy="517524"/>
          </a:xfrm>
        </p:spPr>
        <p:txBody>
          <a:bodyPr/>
          <a:lstStyle/>
          <a:p>
            <a:fld id="{9D8FEB54-6D8E-427F-92CB-DD7DDCF7B138}" type="slidenum">
              <a:rPr kumimoji="1" lang="ja-JP" altLang="en-US" smtClean="0"/>
              <a:pPr/>
              <a:t>&lt;#&gt;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550CAF9F-FC00-408A-990C-7D8E61B412A1}" type="datetimeFigureOut">
              <a:rPr kumimoji="1" lang="ja-JP" altLang="en-US" smtClean="0"/>
              <a:pPr/>
              <a:t>2012/10/30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D8FEB54-6D8E-427F-92CB-DD7DDCF7B138}"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1676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550CAF9F-FC00-408A-990C-7D8E61B412A1}" type="datetimeFigureOut">
              <a:rPr kumimoji="1" lang="ja-JP" altLang="en-US" smtClean="0"/>
              <a:pPr/>
              <a:t>2012/10/30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D8FEB54-6D8E-427F-92CB-DD7DDCF7B138}"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8" name="コンテンツ プレースホルダ 7"/>
          <p:cNvSpPr>
            <a:spLocks noGrp="1"/>
          </p:cNvSpPr>
          <p:nvPr>
            <p:ph sz="quarter" idx="1"/>
          </p:nvPr>
        </p:nvSpPr>
        <p:spPr>
          <a:xfrm>
            <a:off x="457200" y="1600200"/>
            <a:ext cx="7467600" cy="4873752"/>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4"/>
          </p:nvPr>
        </p:nvSpPr>
        <p:spPr/>
        <p:txBody>
          <a:bodyPr rtlCol="0"/>
          <a:lstStyle/>
          <a:p>
            <a:fld id="{550CAF9F-FC00-408A-990C-7D8E61B412A1}" type="datetimeFigureOut">
              <a:rPr kumimoji="1" lang="ja-JP" altLang="en-US" smtClean="0"/>
              <a:pPr/>
              <a:t>2012/10/30</a:t>
            </a:fld>
            <a:endParaRPr kumimoji="1" lang="ja-JP" altLang="en-US"/>
          </a:p>
        </p:txBody>
      </p:sp>
      <p:sp>
        <p:nvSpPr>
          <p:cNvPr id="9" name="スライド番号プレースホルダ 8"/>
          <p:cNvSpPr>
            <a:spLocks noGrp="1"/>
          </p:cNvSpPr>
          <p:nvPr>
            <p:ph type="sldNum" sz="quarter" idx="15"/>
          </p:nvPr>
        </p:nvSpPr>
        <p:spPr/>
        <p:txBody>
          <a:bodyPr rtlCol="0"/>
          <a:lstStyle/>
          <a:p>
            <a:fld id="{9D8FEB54-6D8E-427F-92CB-DD7DDCF7B138}" type="slidenum">
              <a:rPr kumimoji="1" lang="ja-JP" altLang="en-US" smtClean="0"/>
              <a:pPr/>
              <a:t>&lt;#&gt;</a:t>
            </a:fld>
            <a:endParaRPr kumimoji="1" lang="ja-JP" altLang="en-US"/>
          </a:p>
        </p:txBody>
      </p:sp>
      <p:sp>
        <p:nvSpPr>
          <p:cNvPr id="10" name="フッター プレースホルダ 9"/>
          <p:cNvSpPr>
            <a:spLocks noGrp="1"/>
          </p:cNvSpPr>
          <p:nvPr>
            <p:ph type="ftr" sz="quarter" idx="16"/>
          </p:nvPr>
        </p:nvSpPr>
        <p:spPr/>
        <p:txBody>
          <a:bodyPr rtlCol="0"/>
          <a:lstStyle/>
          <a:p>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0" y="2895600"/>
            <a:ext cx="6172200" cy="2053590"/>
          </a:xfrm>
        </p:spPr>
        <p:txBody>
          <a:bodyPr/>
          <a:lstStyle>
            <a:lvl1pPr algn="l">
              <a:buNone/>
              <a:defRPr sz="3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bwMode="auto">
          <a:xfrm rot="5400000">
            <a:off x="7763256" y="1170432"/>
            <a:ext cx="2286000" cy="381000"/>
          </a:xfrm>
        </p:spPr>
        <p:txBody>
          <a:bodyPr/>
          <a:lstStyle/>
          <a:p>
            <a:fld id="{550CAF9F-FC00-408A-990C-7D8E61B412A1}" type="datetimeFigureOut">
              <a:rPr kumimoji="1" lang="ja-JP" altLang="en-US" smtClean="0"/>
              <a:pPr/>
              <a:t>2012/10/30</a:t>
            </a:fld>
            <a:endParaRPr kumimoji="1" lang="ja-JP" altLang="en-US"/>
          </a:p>
        </p:txBody>
      </p:sp>
      <p:sp>
        <p:nvSpPr>
          <p:cNvPr id="5" name="フッター プレースホルダ 4"/>
          <p:cNvSpPr>
            <a:spLocks noGrp="1"/>
          </p:cNvSpPr>
          <p:nvPr>
            <p:ph type="ftr" sz="quarter" idx="11"/>
          </p:nvPr>
        </p:nvSpPr>
        <p:spPr bwMode="auto">
          <a:xfrm rot="5400000">
            <a:off x="7077456" y="4178808"/>
            <a:ext cx="3657600" cy="384048"/>
          </a:xfrm>
        </p:spPr>
        <p:txBody>
          <a:bodyPr/>
          <a:lstStyle/>
          <a:p>
            <a:endParaRPr kumimoji="1" lang="ja-JP" altLang="en-US"/>
          </a:p>
        </p:txBody>
      </p:sp>
      <p:sp>
        <p:nvSpPr>
          <p:cNvPr id="9" name="正方形/長方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コネクタ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コネクタ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コネクタ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コネクタ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正方形/長方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円/楕円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円/楕円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円/楕円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円/楕円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円/楕円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コネクタ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スライド番号プレースホルダ 5"/>
          <p:cNvSpPr>
            <a:spLocks noGrp="1"/>
          </p:cNvSpPr>
          <p:nvPr>
            <p:ph type="sldNum" sz="quarter" idx="12"/>
          </p:nvPr>
        </p:nvSpPr>
        <p:spPr bwMode="auto">
          <a:xfrm>
            <a:off x="1340616" y="4928702"/>
            <a:ext cx="609600" cy="517524"/>
          </a:xfrm>
        </p:spPr>
        <p:txBody>
          <a:bodyPr/>
          <a:lstStyle/>
          <a:p>
            <a:fld id="{9D8FEB54-6D8E-427F-92CB-DD7DDCF7B138}" type="slidenum">
              <a:rPr kumimoji="1" lang="ja-JP" altLang="en-US" smtClean="0"/>
              <a:pPr/>
              <a:t>&lt;#&gt;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fld id="{550CAF9F-FC00-408A-990C-7D8E61B412A1}" type="datetimeFigureOut">
              <a:rPr kumimoji="1" lang="ja-JP" altLang="en-US" smtClean="0"/>
              <a:pPr/>
              <a:t>2012/10/30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D8FEB54-6D8E-427F-92CB-DD7DDCF7B138}" type="slidenum">
              <a:rPr kumimoji="1" lang="ja-JP" altLang="en-US" smtClean="0"/>
              <a:pPr/>
              <a:t>&lt;#&gt;</a:t>
            </a:fld>
            <a:endParaRPr kumimoji="1" lang="ja-JP" altLang="en-US"/>
          </a:p>
        </p:txBody>
      </p:sp>
      <p:sp>
        <p:nvSpPr>
          <p:cNvPr id="9" name="コンテンツ プレースホルダ 8"/>
          <p:cNvSpPr>
            <a:spLocks noGrp="1"/>
          </p:cNvSpPr>
          <p:nvPr>
            <p:ph sz="quarter" idx="1"/>
          </p:nvPr>
        </p:nvSpPr>
        <p:spPr>
          <a:xfrm>
            <a:off x="457200"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4270248" y="1600200"/>
            <a:ext cx="3657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7543800" cy="1143000"/>
          </a:xfrm>
        </p:spPr>
        <p:txBody>
          <a:bodyPr anchor="b"/>
          <a:lstStyle>
            <a:lvl1pPr>
              <a:defRPr/>
            </a:lvl1pPr>
          </a:lstStyle>
          <a:p>
            <a:r>
              <a:rPr kumimoji="0" lang="ja-JP" altLang="en-US" smtClean="0"/>
              <a:t>マスタ タイトルの書式設定</a:t>
            </a:r>
            <a:endParaRPr kumimoji="0" lang="en-US"/>
          </a:p>
        </p:txBody>
      </p:sp>
      <p:sp>
        <p:nvSpPr>
          <p:cNvPr id="7" name="日付プレースホルダ 6"/>
          <p:cNvSpPr>
            <a:spLocks noGrp="1"/>
          </p:cNvSpPr>
          <p:nvPr>
            <p:ph type="dt" sz="half" idx="10"/>
          </p:nvPr>
        </p:nvSpPr>
        <p:spPr/>
        <p:txBody>
          <a:bodyPr/>
          <a:lstStyle/>
          <a:p>
            <a:fld id="{550CAF9F-FC00-408A-990C-7D8E61B412A1}" type="datetimeFigureOut">
              <a:rPr kumimoji="1" lang="ja-JP" altLang="en-US" smtClean="0"/>
              <a:pPr/>
              <a:t>2012/10/30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D8FEB54-6D8E-427F-92CB-DD7DDCF7B138}" type="slidenum">
              <a:rPr kumimoji="1" lang="ja-JP" altLang="en-US" smtClean="0"/>
              <a:pPr/>
              <a:t>&lt;#&gt;</a:t>
            </a:fld>
            <a:endParaRPr kumimoji="1" lang="ja-JP" altLang="en-US"/>
          </a:p>
        </p:txBody>
      </p:sp>
      <p:sp>
        <p:nvSpPr>
          <p:cNvPr id="11" name="コンテンツ プレースホルダ 10"/>
          <p:cNvSpPr>
            <a:spLocks noGrp="1"/>
          </p:cNvSpPr>
          <p:nvPr>
            <p:ph sz="quarter" idx="2"/>
          </p:nvPr>
        </p:nvSpPr>
        <p:spPr>
          <a:xfrm>
            <a:off x="457200"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4371975" y="2362200"/>
            <a:ext cx="3657600" cy="38862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2" name="テキスト プレースホル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
        <p:nvSpPr>
          <p:cNvPr id="14" name="テキスト プレースホル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6" name="日付プレースホルダ 5"/>
          <p:cNvSpPr>
            <a:spLocks noGrp="1"/>
          </p:cNvSpPr>
          <p:nvPr>
            <p:ph type="dt" sz="half" idx="10"/>
          </p:nvPr>
        </p:nvSpPr>
        <p:spPr/>
        <p:txBody>
          <a:bodyPr rtlCol="0"/>
          <a:lstStyle/>
          <a:p>
            <a:fld id="{550CAF9F-FC00-408A-990C-7D8E61B412A1}" type="datetimeFigureOut">
              <a:rPr kumimoji="1" lang="ja-JP" altLang="en-US" smtClean="0"/>
              <a:pPr/>
              <a:t>2012/10/30</a:t>
            </a:fld>
            <a:endParaRPr kumimoji="1" lang="ja-JP" altLang="en-US"/>
          </a:p>
        </p:txBody>
      </p:sp>
      <p:sp>
        <p:nvSpPr>
          <p:cNvPr id="7" name="スライド番号プレースホルダ 6"/>
          <p:cNvSpPr>
            <a:spLocks noGrp="1"/>
          </p:cNvSpPr>
          <p:nvPr>
            <p:ph type="sldNum" sz="quarter" idx="11"/>
          </p:nvPr>
        </p:nvSpPr>
        <p:spPr/>
        <p:txBody>
          <a:bodyPr rtlCol="0"/>
          <a:lstStyle/>
          <a:p>
            <a:fld id="{9D8FEB54-6D8E-427F-92CB-DD7DDCF7B138}" type="slidenum">
              <a:rPr kumimoji="1" lang="ja-JP" altLang="en-US" smtClean="0"/>
              <a:pPr/>
              <a:t>&lt;#&gt;</a:t>
            </a:fld>
            <a:endParaRPr kumimoji="1" lang="ja-JP" altLang="en-US"/>
          </a:p>
        </p:txBody>
      </p:sp>
      <p:sp>
        <p:nvSpPr>
          <p:cNvPr id="8" name="フッター プレースホルダ 7"/>
          <p:cNvSpPr>
            <a:spLocks noGrp="1"/>
          </p:cNvSpPr>
          <p:nvPr>
            <p:ph type="ftr" sz="quarter" idx="12"/>
          </p:nvPr>
        </p:nvSpPr>
        <p:spPr/>
        <p:txBody>
          <a:bodyPr rtlCol="0"/>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550CAF9F-FC00-408A-990C-7D8E61B412A1}" type="datetimeFigureOut">
              <a:rPr kumimoji="1" lang="ja-JP" altLang="en-US" smtClean="0"/>
              <a:pPr/>
              <a:t>2012/10/30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D8FEB54-6D8E-427F-92CB-DD7DDCF7B138}"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bg>
      <p:bgRef idx="1001">
        <a:schemeClr val="bg1"/>
      </p:bgRef>
    </p:bg>
    <p:spTree>
      <p:nvGrpSpPr>
        <p:cNvPr id="1" name=""/>
        <p:cNvGrpSpPr/>
        <p:nvPr/>
      </p:nvGrpSpPr>
      <p:grpSpPr>
        <a:xfrm>
          <a:off x="0" y="0"/>
          <a:ext cx="0" cy="0"/>
          <a:chOff x="0" y="0"/>
          <a:chExt cx="0" cy="0"/>
        </a:xfrm>
      </p:grpSpPr>
      <p:sp>
        <p:nvSpPr>
          <p:cNvPr id="10" name="直線コネクタ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タイトル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8" name="直線コネクタ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コネクタ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コネクタ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正方形/長方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コネクタ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円/楕円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コンテンツ プレースホルダ 17"/>
          <p:cNvSpPr>
            <a:spLocks noGrp="1"/>
          </p:cNvSpPr>
          <p:nvPr>
            <p:ph sz="quarter" idx="1"/>
          </p:nvPr>
        </p:nvSpPr>
        <p:spPr>
          <a:xfrm>
            <a:off x="304800" y="274320"/>
            <a:ext cx="5638800" cy="6327648"/>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1" name="日付プレースホルダ 20"/>
          <p:cNvSpPr>
            <a:spLocks noGrp="1"/>
          </p:cNvSpPr>
          <p:nvPr>
            <p:ph type="dt" sz="half" idx="14"/>
          </p:nvPr>
        </p:nvSpPr>
        <p:spPr/>
        <p:txBody>
          <a:bodyPr rtlCol="0"/>
          <a:lstStyle/>
          <a:p>
            <a:fld id="{550CAF9F-FC00-408A-990C-7D8E61B412A1}" type="datetimeFigureOut">
              <a:rPr kumimoji="1" lang="ja-JP" altLang="en-US" smtClean="0"/>
              <a:pPr/>
              <a:t>2012/10/30</a:t>
            </a:fld>
            <a:endParaRPr kumimoji="1" lang="ja-JP" altLang="en-US"/>
          </a:p>
        </p:txBody>
      </p:sp>
      <p:sp>
        <p:nvSpPr>
          <p:cNvPr id="22" name="スライド番号プレースホルダ 21"/>
          <p:cNvSpPr>
            <a:spLocks noGrp="1"/>
          </p:cNvSpPr>
          <p:nvPr>
            <p:ph type="sldNum" sz="quarter" idx="15"/>
          </p:nvPr>
        </p:nvSpPr>
        <p:spPr/>
        <p:txBody>
          <a:bodyPr rtlCol="0"/>
          <a:lstStyle/>
          <a:p>
            <a:fld id="{9D8FEB54-6D8E-427F-92CB-DD7DDCF7B138}" type="slidenum">
              <a:rPr kumimoji="1" lang="ja-JP" altLang="en-US" smtClean="0"/>
              <a:pPr/>
              <a:t>&lt;#&gt;</a:t>
            </a:fld>
            <a:endParaRPr kumimoji="1" lang="ja-JP" altLang="en-US"/>
          </a:p>
        </p:txBody>
      </p:sp>
      <p:sp>
        <p:nvSpPr>
          <p:cNvPr id="23" name="フッター プレースホルダ 22"/>
          <p:cNvSpPr>
            <a:spLocks noGrp="1"/>
          </p:cNvSpPr>
          <p:nvPr>
            <p:ph type="ftr" sz="quarter" idx="16"/>
          </p:nvPr>
        </p:nvSpPr>
        <p:spPr/>
        <p:txBody>
          <a:bodyPr rtlCol="0"/>
          <a:lstStyle/>
          <a:p>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直線コネクタ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円/楕円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タイトル 1"/>
          <p:cNvSpPr>
            <a:spLocks noGrp="1"/>
          </p:cNvSpPr>
          <p:nvPr>
            <p:ph type="title"/>
          </p:nvPr>
        </p:nvSpPr>
        <p:spPr>
          <a:xfrm rot="5400000">
            <a:off x="3350133" y="3200400"/>
            <a:ext cx="6309360" cy="457200"/>
          </a:xfrm>
        </p:spPr>
        <p:txBody>
          <a:bodyPr anchor="b"/>
          <a:lstStyle>
            <a:lvl1pPr algn="l">
              <a:buNone/>
              <a:defRPr sz="2000" b="1"/>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10" name="直線コネクタ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正方形/長方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コネクタ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コネクタ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コネクタ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付プレースホルダ 16"/>
          <p:cNvSpPr>
            <a:spLocks noGrp="1"/>
          </p:cNvSpPr>
          <p:nvPr>
            <p:ph type="dt" sz="half" idx="10"/>
          </p:nvPr>
        </p:nvSpPr>
        <p:spPr/>
        <p:txBody>
          <a:bodyPr rtlCol="0"/>
          <a:lstStyle/>
          <a:p>
            <a:fld id="{550CAF9F-FC00-408A-990C-7D8E61B412A1}" type="datetimeFigureOut">
              <a:rPr kumimoji="1" lang="ja-JP" altLang="en-US" smtClean="0"/>
              <a:pPr/>
              <a:t>2012/10/30</a:t>
            </a:fld>
            <a:endParaRPr kumimoji="1" lang="ja-JP" altLang="en-US"/>
          </a:p>
        </p:txBody>
      </p:sp>
      <p:sp>
        <p:nvSpPr>
          <p:cNvPr id="18" name="スライド番号プレースホルダ 17"/>
          <p:cNvSpPr>
            <a:spLocks noGrp="1"/>
          </p:cNvSpPr>
          <p:nvPr>
            <p:ph type="sldNum" sz="quarter" idx="11"/>
          </p:nvPr>
        </p:nvSpPr>
        <p:spPr/>
        <p:txBody>
          <a:bodyPr rtlCol="0"/>
          <a:lstStyle/>
          <a:p>
            <a:fld id="{9D8FEB54-6D8E-427F-92CB-DD7DDCF7B138}" type="slidenum">
              <a:rPr kumimoji="1" lang="ja-JP" altLang="en-US" smtClean="0"/>
              <a:pPr/>
              <a:t>&lt;#&gt;</a:t>
            </a:fld>
            <a:endParaRPr kumimoji="1" lang="ja-JP" altLang="en-US"/>
          </a:p>
        </p:txBody>
      </p:sp>
      <p:sp>
        <p:nvSpPr>
          <p:cNvPr id="21" name="フッター プレースホルダ 20"/>
          <p:cNvSpPr>
            <a:spLocks noGrp="1"/>
          </p:cNvSpPr>
          <p:nvPr>
            <p:ph type="ftr" sz="quarter" idx="12"/>
          </p:nvPr>
        </p:nvSpPr>
        <p:spPr/>
        <p:txBody>
          <a:bodyPr rtlCol="0"/>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コネクタ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タイトル プレースホルダ 21"/>
          <p:cNvSpPr>
            <a:spLocks noGrp="1"/>
          </p:cNvSpPr>
          <p:nvPr>
            <p:ph type="title"/>
          </p:nvPr>
        </p:nvSpPr>
        <p:spPr>
          <a:xfrm>
            <a:off x="457200" y="274638"/>
            <a:ext cx="7467600" cy="1143000"/>
          </a:xfrm>
          <a:prstGeom prst="rect">
            <a:avLst/>
          </a:prstGeom>
        </p:spPr>
        <p:txBody>
          <a:bodyPr vert="horz" anchor="b">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50CAF9F-FC00-408A-990C-7D8E61B412A1}" type="datetimeFigureOut">
              <a:rPr kumimoji="1" lang="ja-JP" altLang="en-US" smtClean="0"/>
              <a:pPr/>
              <a:t>2012/10/30</a:t>
            </a:fld>
            <a:endParaRPr kumimoji="1" lang="ja-JP" altLang="en-US"/>
          </a:p>
        </p:txBody>
      </p:sp>
      <p:sp>
        <p:nvSpPr>
          <p:cNvPr id="3" name="フッター プレースホル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kumimoji="1" lang="ja-JP" altLang="en-US"/>
          </a:p>
        </p:txBody>
      </p:sp>
      <p:sp>
        <p:nvSpPr>
          <p:cNvPr id="7" name="直線コネクタ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コネクタ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正方形/長方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コネクタ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円/楕円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スライド番号プレースホル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D8FEB54-6D8E-427F-92CB-DD7DDCF7B138}"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1"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1"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1"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1"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1"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1"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1"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1"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1"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1" sz="1400" kern="1200" baseline="0">
          <a:solidFill>
            <a:schemeClr val="tx2"/>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547664" y="1386642"/>
            <a:ext cx="7632848" cy="1754326"/>
          </a:xfrm>
          <a:prstGeom prst="rect">
            <a:avLst/>
          </a:prstGeom>
          <a:noFill/>
        </p:spPr>
        <p:txBody>
          <a:bodyPr wrap="square" rtlCol="0">
            <a:spAutoFit/>
          </a:bodyPr>
          <a:lstStyle/>
          <a:p>
            <a:r>
              <a:rPr lang="en-US" altLang="ja-JP" sz="3600" b="1" dirty="0" smtClean="0">
                <a:latin typeface="小塚ゴシック Pro EL" pitchFamily="34" charset="-128"/>
                <a:ea typeface="小塚ゴシック Pro EL" pitchFamily="34" charset="-128"/>
              </a:rPr>
              <a:t>General relativistic simulation of black hole - neutron star binary mergers</a:t>
            </a:r>
            <a:endParaRPr kumimoji="1" lang="ja-JP" altLang="en-US" sz="3600" dirty="0">
              <a:latin typeface="小塚ゴシック Pro EL" pitchFamily="34" charset="-128"/>
              <a:ea typeface="小塚ゴシック Pro EL" pitchFamily="34" charset="-128"/>
            </a:endParaRPr>
          </a:p>
        </p:txBody>
      </p:sp>
      <p:sp>
        <p:nvSpPr>
          <p:cNvPr id="5" name="テキスト ボックス 4"/>
          <p:cNvSpPr txBox="1"/>
          <p:nvPr/>
        </p:nvSpPr>
        <p:spPr>
          <a:xfrm>
            <a:off x="2411760" y="3284984"/>
            <a:ext cx="5832648" cy="1692771"/>
          </a:xfrm>
          <a:prstGeom prst="rect">
            <a:avLst/>
          </a:prstGeom>
          <a:noFill/>
        </p:spPr>
        <p:txBody>
          <a:bodyPr wrap="square" rtlCol="0">
            <a:spAutoFit/>
          </a:bodyPr>
          <a:lstStyle/>
          <a:p>
            <a:r>
              <a:rPr lang="en-US" altLang="ja-JP" sz="2800" dirty="0" smtClean="0">
                <a:latin typeface="小塚ゴシック Pro L" pitchFamily="34" charset="-128"/>
                <a:ea typeface="小塚ゴシック Pro L" pitchFamily="34" charset="-128"/>
              </a:rPr>
              <a:t>Kenta </a:t>
            </a:r>
            <a:r>
              <a:rPr lang="en-US" altLang="ja-JP" sz="2800" dirty="0" err="1" smtClean="0">
                <a:latin typeface="小塚ゴシック Pro L" pitchFamily="34" charset="-128"/>
                <a:ea typeface="小塚ゴシック Pro L" pitchFamily="34" charset="-128"/>
              </a:rPr>
              <a:t>Kiuchi</a:t>
            </a:r>
            <a:r>
              <a:rPr lang="en-US" altLang="ja-JP" sz="2800" dirty="0" smtClean="0">
                <a:latin typeface="小塚ゴシック Pro L" pitchFamily="34" charset="-128"/>
                <a:ea typeface="小塚ゴシック Pro L" pitchFamily="34" charset="-128"/>
              </a:rPr>
              <a:t> (YITP)</a:t>
            </a:r>
          </a:p>
          <a:p>
            <a:endParaRPr lang="en-US" altLang="ja-JP" sz="2800" dirty="0" smtClean="0">
              <a:latin typeface="小塚ゴシック Pro L" pitchFamily="34" charset="-128"/>
              <a:ea typeface="小塚ゴシック Pro L" pitchFamily="34" charset="-128"/>
            </a:endParaRPr>
          </a:p>
          <a:p>
            <a:r>
              <a:rPr lang="en-US" altLang="ja-JP" sz="2400" dirty="0" smtClean="0">
                <a:latin typeface="小塚ゴシック Pro L" pitchFamily="34" charset="-128"/>
                <a:ea typeface="小塚ゴシック Pro L" pitchFamily="34" charset="-128"/>
              </a:rPr>
              <a:t>Collaboration with </a:t>
            </a:r>
            <a:r>
              <a:rPr lang="en-US" altLang="ja-JP" sz="2400" dirty="0" err="1" smtClean="0">
                <a:latin typeface="小塚ゴシック Pro L" pitchFamily="34" charset="-128"/>
                <a:ea typeface="小塚ゴシック Pro L" pitchFamily="34" charset="-128"/>
              </a:rPr>
              <a:t>Koutarou</a:t>
            </a:r>
            <a:r>
              <a:rPr lang="en-US" altLang="ja-JP" sz="2400" dirty="0" smtClean="0">
                <a:latin typeface="小塚ゴシック Pro L" pitchFamily="34" charset="-128"/>
                <a:ea typeface="小塚ゴシック Pro L" pitchFamily="34" charset="-128"/>
              </a:rPr>
              <a:t> </a:t>
            </a:r>
            <a:r>
              <a:rPr lang="en-US" altLang="ja-JP" sz="2400" dirty="0" err="1" smtClean="0">
                <a:latin typeface="小塚ゴシック Pro L" pitchFamily="34" charset="-128"/>
                <a:ea typeface="小塚ゴシック Pro L" pitchFamily="34" charset="-128"/>
              </a:rPr>
              <a:t>Kyutoku</a:t>
            </a:r>
            <a:r>
              <a:rPr lang="ja-JP" altLang="en-US" sz="2400" dirty="0" err="1" smtClean="0">
                <a:latin typeface="小塚ゴシック Pro L" pitchFamily="34" charset="-128"/>
                <a:ea typeface="小塚ゴシック Pro L" pitchFamily="34" charset="-128"/>
              </a:rPr>
              <a:t>、</a:t>
            </a:r>
            <a:r>
              <a:rPr lang="ja-JP" altLang="en-US" sz="2400" dirty="0" smtClean="0">
                <a:latin typeface="小塚ゴシック Pro L" pitchFamily="34" charset="-128"/>
                <a:ea typeface="小塚ゴシック Pro L" pitchFamily="34" charset="-128"/>
              </a:rPr>
              <a:t> </a:t>
            </a:r>
            <a:r>
              <a:rPr lang="en-US" altLang="ja-JP" sz="2400" dirty="0" err="1" smtClean="0">
                <a:latin typeface="小塚ゴシック Pro L" pitchFamily="34" charset="-128"/>
                <a:ea typeface="小塚ゴシック Pro L" pitchFamily="34" charset="-128"/>
              </a:rPr>
              <a:t>Yuichiro</a:t>
            </a:r>
            <a:r>
              <a:rPr lang="en-US" altLang="ja-JP" sz="2400" dirty="0" smtClean="0">
                <a:latin typeface="小塚ゴシック Pro L" pitchFamily="34" charset="-128"/>
                <a:ea typeface="小塚ゴシック Pro L" pitchFamily="34" charset="-128"/>
              </a:rPr>
              <a:t> </a:t>
            </a:r>
            <a:r>
              <a:rPr lang="en-US" altLang="ja-JP" sz="2400" dirty="0" err="1" smtClean="0">
                <a:latin typeface="小塚ゴシック Pro L" pitchFamily="34" charset="-128"/>
                <a:ea typeface="小塚ゴシック Pro L" pitchFamily="34" charset="-128"/>
              </a:rPr>
              <a:t>Sekiguchi</a:t>
            </a:r>
            <a:r>
              <a:rPr lang="ja-JP" altLang="en-US" sz="2400" dirty="0" err="1" smtClean="0">
                <a:latin typeface="小塚ゴシック Pro L" pitchFamily="34" charset="-128"/>
                <a:ea typeface="小塚ゴシック Pro L" pitchFamily="34" charset="-128"/>
              </a:rPr>
              <a:t>、</a:t>
            </a:r>
            <a:r>
              <a:rPr lang="en-US" altLang="ja-JP" sz="2400" dirty="0" smtClean="0">
                <a:latin typeface="小塚ゴシック Pro L" pitchFamily="34" charset="-128"/>
                <a:ea typeface="小塚ゴシック Pro L" pitchFamily="34" charset="-128"/>
              </a:rPr>
              <a:t>Masaru Shibata</a:t>
            </a:r>
            <a:endParaRPr kumimoji="1" lang="ja-JP" altLang="en-US" sz="2400" dirty="0">
              <a:latin typeface="小塚ゴシック Pro L" pitchFamily="34" charset="-128"/>
              <a:ea typeface="小塚ゴシック Pro L" pitchFamily="34" charset="-128"/>
            </a:endParaRPr>
          </a:p>
        </p:txBody>
      </p:sp>
      <p:pic>
        <p:nvPicPr>
          <p:cNvPr id="6" name="Picture 2" descr="C:\Users\kenta\Downloads\logo3-c.eps"/>
          <p:cNvPicPr>
            <a:picLocks noChangeAspect="1" noChangeArrowheads="1"/>
          </p:cNvPicPr>
          <p:nvPr/>
        </p:nvPicPr>
        <p:blipFill>
          <a:blip r:embed="rId3" cstate="print"/>
          <a:srcRect/>
          <a:stretch>
            <a:fillRect/>
          </a:stretch>
        </p:blipFill>
        <p:spPr bwMode="auto">
          <a:xfrm>
            <a:off x="2627784" y="5085184"/>
            <a:ext cx="3103922" cy="1512168"/>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6588224" y="5013176"/>
            <a:ext cx="1720741"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1475656" y="1484784"/>
            <a:ext cx="2502899" cy="2617828"/>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5076056" y="1531252"/>
            <a:ext cx="2541209" cy="2592288"/>
          </a:xfrm>
          <a:prstGeom prst="rect">
            <a:avLst/>
          </a:prstGeom>
          <a:noFill/>
          <a:ln w="9525">
            <a:noFill/>
            <a:miter lim="800000"/>
            <a:headEnd/>
            <a:tailEnd/>
          </a:ln>
        </p:spPr>
      </p:pic>
      <p:sp>
        <p:nvSpPr>
          <p:cNvPr id="7" name="テキスト ボックス 6"/>
          <p:cNvSpPr txBox="1"/>
          <p:nvPr/>
        </p:nvSpPr>
        <p:spPr>
          <a:xfrm>
            <a:off x="755576" y="764704"/>
            <a:ext cx="8136904"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Why is the BH-QNM excited in the no-spin case ?</a:t>
            </a:r>
            <a:endParaRPr kumimoji="1" lang="ja-JP" altLang="en-US" sz="2400" dirty="0">
              <a:latin typeface="小塚ゴシック Pro EL" pitchFamily="34" charset="-128"/>
              <a:ea typeface="小塚ゴシック Pro EL" pitchFamily="34" charset="-128"/>
            </a:endParaRPr>
          </a:p>
        </p:txBody>
      </p:sp>
      <p:cxnSp>
        <p:nvCxnSpPr>
          <p:cNvPr id="9" name="直線矢印コネクタ 8"/>
          <p:cNvCxnSpPr/>
          <p:nvPr/>
        </p:nvCxnSpPr>
        <p:spPr>
          <a:xfrm flipV="1">
            <a:off x="1835696" y="3429000"/>
            <a:ext cx="576064" cy="8640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403648" y="4191471"/>
            <a:ext cx="1080120" cy="461665"/>
          </a:xfrm>
          <a:prstGeom prst="rect">
            <a:avLst/>
          </a:prstGeom>
          <a:noFill/>
        </p:spPr>
        <p:txBody>
          <a:bodyPr wrap="square" rtlCol="0">
            <a:spAutoFit/>
          </a:bodyPr>
          <a:lstStyle/>
          <a:p>
            <a:r>
              <a:rPr lang="en-US" altLang="ja-JP" sz="2400" dirty="0" err="1" smtClean="0">
                <a:solidFill>
                  <a:srgbClr val="FF0000"/>
                </a:solidFill>
                <a:latin typeface="小塚ゴシック Pro EL" pitchFamily="34" charset="-128"/>
                <a:ea typeface="小塚ゴシック Pro EL" pitchFamily="34" charset="-128"/>
              </a:rPr>
              <a:t>r</a:t>
            </a:r>
            <a:r>
              <a:rPr kumimoji="1" lang="en-US" altLang="ja-JP" sz="2400" baseline="-25000" dirty="0" err="1" smtClean="0">
                <a:solidFill>
                  <a:srgbClr val="FF0000"/>
                </a:solidFill>
                <a:latin typeface="小塚ゴシック Pro EL" pitchFamily="34" charset="-128"/>
                <a:ea typeface="小塚ゴシック Pro EL" pitchFamily="34" charset="-128"/>
              </a:rPr>
              <a:t>ISCO</a:t>
            </a:r>
            <a:endParaRPr kumimoji="1" lang="ja-JP" altLang="en-US" sz="2400" baseline="-25000" dirty="0">
              <a:solidFill>
                <a:srgbClr val="FF0000"/>
              </a:solidFill>
              <a:latin typeface="小塚ゴシック Pro EL" pitchFamily="34" charset="-128"/>
              <a:ea typeface="小塚ゴシック Pro EL" pitchFamily="34" charset="-128"/>
            </a:endParaRPr>
          </a:p>
        </p:txBody>
      </p:sp>
      <p:cxnSp>
        <p:nvCxnSpPr>
          <p:cNvPr id="13" name="直線矢印コネクタ 12"/>
          <p:cNvCxnSpPr/>
          <p:nvPr/>
        </p:nvCxnSpPr>
        <p:spPr>
          <a:xfrm flipH="1" flipV="1">
            <a:off x="3131840" y="3789040"/>
            <a:ext cx="576064" cy="36004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テキスト ボックス 15"/>
          <p:cNvSpPr txBox="1"/>
          <p:nvPr/>
        </p:nvSpPr>
        <p:spPr>
          <a:xfrm>
            <a:off x="3779912" y="4005064"/>
            <a:ext cx="1080120" cy="461665"/>
          </a:xfrm>
          <a:prstGeom prst="rect">
            <a:avLst/>
          </a:prstGeom>
          <a:noFill/>
        </p:spPr>
        <p:txBody>
          <a:bodyPr wrap="square" rtlCol="0">
            <a:spAutoFit/>
          </a:bodyPr>
          <a:lstStyle/>
          <a:p>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tidal</a:t>
            </a:r>
            <a:endParaRPr kumimoji="1" lang="ja-JP" altLang="en-US" sz="2400" baseline="-25000" dirty="0">
              <a:latin typeface="小塚ゴシック Pro EL" pitchFamily="34" charset="-128"/>
              <a:ea typeface="小塚ゴシック Pro EL" pitchFamily="34" charset="-128"/>
            </a:endParaRPr>
          </a:p>
        </p:txBody>
      </p:sp>
      <p:sp>
        <p:nvSpPr>
          <p:cNvPr id="17" name="テキスト ボックス 16"/>
          <p:cNvSpPr txBox="1"/>
          <p:nvPr/>
        </p:nvSpPr>
        <p:spPr>
          <a:xfrm>
            <a:off x="5292080" y="1268760"/>
            <a:ext cx="2952328" cy="461665"/>
          </a:xfrm>
          <a:prstGeom prst="rect">
            <a:avLst/>
          </a:prstGeom>
          <a:noFill/>
        </p:spPr>
        <p:txBody>
          <a:bodyPr wrap="square" rtlCol="0">
            <a:spAutoFit/>
          </a:bodyPr>
          <a:lstStyle/>
          <a:p>
            <a:r>
              <a:rPr lang="en-US" altLang="ja-JP" sz="2400" dirty="0" smtClean="0">
                <a:solidFill>
                  <a:srgbClr val="00B050"/>
                </a:solidFill>
                <a:latin typeface="小塚ゴシック Pro EL" pitchFamily="34" charset="-128"/>
                <a:ea typeface="小塚ゴシック Pro EL" pitchFamily="34" charset="-128"/>
              </a:rPr>
              <a:t>No-spin</a:t>
            </a:r>
            <a:endParaRPr kumimoji="1" lang="ja-JP" altLang="en-US" sz="2400" dirty="0">
              <a:solidFill>
                <a:srgbClr val="00B050"/>
              </a:solidFill>
              <a:latin typeface="小塚ゴシック Pro EL" pitchFamily="34" charset="-128"/>
              <a:ea typeface="小塚ゴシック Pro EL" pitchFamily="34" charset="-128"/>
            </a:endParaRPr>
          </a:p>
        </p:txBody>
      </p:sp>
      <p:sp>
        <p:nvSpPr>
          <p:cNvPr id="18" name="テキスト ボックス 17"/>
          <p:cNvSpPr txBox="1"/>
          <p:nvPr/>
        </p:nvSpPr>
        <p:spPr>
          <a:xfrm>
            <a:off x="1979712" y="1268760"/>
            <a:ext cx="2952328" cy="461665"/>
          </a:xfrm>
          <a:prstGeom prst="rect">
            <a:avLst/>
          </a:prstGeom>
          <a:noFill/>
        </p:spPr>
        <p:txBody>
          <a:bodyPr wrap="square" rtlCol="0">
            <a:spAutoFit/>
          </a:bodyPr>
          <a:lstStyle/>
          <a:p>
            <a:r>
              <a:rPr lang="en-US" altLang="ja-JP" sz="2400" dirty="0" smtClean="0">
                <a:solidFill>
                  <a:srgbClr val="FF0000"/>
                </a:solidFill>
                <a:latin typeface="小塚ゴシック Pro EL" pitchFamily="34" charset="-128"/>
                <a:ea typeface="小塚ゴシック Pro EL" pitchFamily="34" charset="-128"/>
              </a:rPr>
              <a:t>Spin</a:t>
            </a:r>
            <a:endParaRPr kumimoji="1" lang="ja-JP" altLang="en-US" sz="2400" dirty="0">
              <a:solidFill>
                <a:srgbClr val="FF0000"/>
              </a:solidFill>
              <a:latin typeface="小塚ゴシック Pro EL" pitchFamily="34" charset="-128"/>
              <a:ea typeface="小塚ゴシック Pro EL" pitchFamily="34" charset="-128"/>
            </a:endParaRPr>
          </a:p>
        </p:txBody>
      </p:sp>
      <p:cxnSp>
        <p:nvCxnSpPr>
          <p:cNvPr id="20" name="直線矢印コネクタ 19"/>
          <p:cNvCxnSpPr/>
          <p:nvPr/>
        </p:nvCxnSpPr>
        <p:spPr>
          <a:xfrm flipH="1" flipV="1">
            <a:off x="3563888" y="2132856"/>
            <a:ext cx="504056"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995936" y="2564904"/>
            <a:ext cx="1656184"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NS</a:t>
            </a:r>
            <a:endParaRPr kumimoji="1" lang="ja-JP" altLang="en-US" sz="2400" dirty="0">
              <a:latin typeface="小塚ゴシック Pro EL" pitchFamily="34" charset="-128"/>
              <a:ea typeface="小塚ゴシック Pro EL" pitchFamily="34" charset="-128"/>
            </a:endParaRPr>
          </a:p>
        </p:txBody>
      </p:sp>
      <p:sp>
        <p:nvSpPr>
          <p:cNvPr id="25" name="テキスト ボックス 24"/>
          <p:cNvSpPr txBox="1"/>
          <p:nvPr/>
        </p:nvSpPr>
        <p:spPr>
          <a:xfrm>
            <a:off x="179512" y="4869160"/>
            <a:ext cx="8640960" cy="830997"/>
          </a:xfrm>
          <a:prstGeom prst="rect">
            <a:avLst/>
          </a:prstGeom>
          <a:noFill/>
        </p:spPr>
        <p:txBody>
          <a:bodyPr wrap="square" rtlCol="0">
            <a:spAutoFit/>
          </a:bodyPr>
          <a:lstStyle/>
          <a:p>
            <a:r>
              <a:rPr lang="ja-JP" altLang="en-US" sz="1400" dirty="0" smtClean="0">
                <a:latin typeface="小塚ゴシック Pro EL" pitchFamily="34" charset="-128"/>
                <a:ea typeface="小塚ゴシック Pro EL" pitchFamily="34" charset="-128"/>
              </a:rPr>
              <a:t>▶</a:t>
            </a:r>
            <a:r>
              <a:rPr lang="en-US" altLang="ja-JP" sz="2400" dirty="0" smtClean="0">
                <a:solidFill>
                  <a:srgbClr val="FF0000"/>
                </a:solidFill>
                <a:latin typeface="小塚ゴシック Pro EL" pitchFamily="34" charset="-128"/>
                <a:ea typeface="小塚ゴシック Pro EL" pitchFamily="34" charset="-128"/>
              </a:rPr>
              <a:t>Spin</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Formation of </a:t>
            </a:r>
            <a:r>
              <a:rPr lang="en-US" altLang="ja-JP" sz="2400" dirty="0" err="1" smtClean="0">
                <a:latin typeface="小塚ゴシック Pro EL" pitchFamily="34" charset="-128"/>
                <a:ea typeface="小塚ゴシック Pro EL" pitchFamily="34" charset="-128"/>
              </a:rPr>
              <a:t>axisymmetric</a:t>
            </a:r>
            <a:r>
              <a:rPr lang="en-US" altLang="ja-JP" sz="2400" dirty="0" smtClean="0">
                <a:latin typeface="小塚ゴシック Pro EL" pitchFamily="34" charset="-128"/>
                <a:ea typeface="小塚ゴシック Pro EL" pitchFamily="34" charset="-128"/>
              </a:rPr>
              <a:t> disk</a:t>
            </a:r>
            <a:r>
              <a:rPr lang="ja-JP" altLang="en-US" sz="2400" dirty="0" smtClean="0">
                <a:latin typeface="小塚ゴシック Pro EL" pitchFamily="34" charset="-128"/>
                <a:ea typeface="小塚ゴシック Pro EL" pitchFamily="34" charset="-128"/>
              </a:rPr>
              <a:t>→</a:t>
            </a:r>
            <a:r>
              <a:rPr lang="en-US" altLang="ja-JP" sz="2400" dirty="0" err="1" smtClean="0">
                <a:latin typeface="小塚ゴシック Pro EL" pitchFamily="34" charset="-128"/>
                <a:ea typeface="小塚ゴシック Pro EL" pitchFamily="34" charset="-128"/>
              </a:rPr>
              <a:t>Surppression</a:t>
            </a:r>
            <a:r>
              <a:rPr lang="en-US" altLang="ja-JP" sz="2400" dirty="0" smtClean="0">
                <a:latin typeface="小塚ゴシック Pro EL" pitchFamily="34" charset="-128"/>
                <a:ea typeface="小塚ゴシック Pro EL" pitchFamily="34" charset="-128"/>
              </a:rPr>
              <a:t> of QNM</a:t>
            </a:r>
          </a:p>
          <a:p>
            <a:r>
              <a:rPr lang="ja-JP" altLang="en-US" sz="1400" dirty="0" smtClean="0">
                <a:latin typeface="小塚ゴシック Pro EL" pitchFamily="34" charset="-128"/>
                <a:ea typeface="小塚ゴシック Pro EL" pitchFamily="34" charset="-128"/>
              </a:rPr>
              <a:t>▶</a:t>
            </a:r>
            <a:r>
              <a:rPr lang="en-US" altLang="ja-JP" sz="2400" dirty="0" smtClean="0">
                <a:solidFill>
                  <a:srgbClr val="00B050"/>
                </a:solidFill>
                <a:latin typeface="小塚ゴシック Pro EL" pitchFamily="34" charset="-128"/>
                <a:ea typeface="小塚ゴシック Pro EL" pitchFamily="34" charset="-128"/>
              </a:rPr>
              <a:t>No-spin</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Coherent accretion </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Excitation of QNM</a:t>
            </a:r>
            <a:endParaRPr lang="ja-JP" altLang="en-US" sz="2400" dirty="0" smtClean="0">
              <a:latin typeface="小塚ゴシック Pro EL" pitchFamily="34" charset="-128"/>
              <a:ea typeface="小塚ゴシック Pro EL" pitchFamily="34" charset="-128"/>
            </a:endParaRPr>
          </a:p>
        </p:txBody>
      </p:sp>
      <p:sp>
        <p:nvSpPr>
          <p:cNvPr id="26" name="テキスト ボックス 25"/>
          <p:cNvSpPr txBox="1"/>
          <p:nvPr/>
        </p:nvSpPr>
        <p:spPr>
          <a:xfrm>
            <a:off x="6300192" y="4293096"/>
            <a:ext cx="2520280" cy="369332"/>
          </a:xfrm>
          <a:prstGeom prst="rect">
            <a:avLst/>
          </a:prstGeom>
          <a:noFill/>
        </p:spPr>
        <p:txBody>
          <a:bodyPr wrap="square" rtlCol="0">
            <a:spAutoFit/>
          </a:bodyPr>
          <a:lstStyle/>
          <a:p>
            <a:r>
              <a:rPr lang="en-US" altLang="ja-JP" dirty="0" smtClean="0">
                <a:latin typeface="小塚ゴシック Pro EL" pitchFamily="34" charset="-128"/>
                <a:ea typeface="小塚ゴシック Pro EL" pitchFamily="34" charset="-128"/>
              </a:rPr>
              <a:t>Courtesy to </a:t>
            </a:r>
            <a:r>
              <a:rPr kumimoji="1" lang="en-US" altLang="ja-JP" dirty="0" err="1" smtClean="0">
                <a:latin typeface="小塚ゴシック Pro EL" pitchFamily="34" charset="-128"/>
                <a:ea typeface="小塚ゴシック Pro EL" pitchFamily="34" charset="-128"/>
              </a:rPr>
              <a:t>Kyutoku</a:t>
            </a:r>
            <a:endParaRPr kumimoji="1" lang="ja-JP" altLang="en-US" dirty="0">
              <a:latin typeface="小塚ゴシック Pro EL" pitchFamily="34" charset="-128"/>
              <a:ea typeface="小塚ゴシック Pro EL" pitchFamily="34" charset="-128"/>
            </a:endParaRPr>
          </a:p>
        </p:txBody>
      </p:sp>
      <p:sp>
        <p:nvSpPr>
          <p:cNvPr id="19" name="テキスト ボックス 18"/>
          <p:cNvSpPr txBox="1"/>
          <p:nvPr/>
        </p:nvSpPr>
        <p:spPr>
          <a:xfrm>
            <a:off x="179512" y="1772816"/>
            <a:ext cx="2376264" cy="707886"/>
          </a:xfrm>
          <a:prstGeom prst="rect">
            <a:avLst/>
          </a:prstGeom>
          <a:noFill/>
        </p:spPr>
        <p:txBody>
          <a:bodyPr wrap="square" rtlCol="0">
            <a:spAutoFit/>
          </a:bodyPr>
          <a:lstStyle/>
          <a:p>
            <a:r>
              <a:rPr lang="en-US" altLang="ja-JP" sz="2000" dirty="0" smtClean="0">
                <a:latin typeface="小塚ゴシック Pro EL" pitchFamily="34" charset="-128"/>
                <a:ea typeface="小塚ゴシック Pro EL" pitchFamily="34" charset="-128"/>
              </a:rPr>
              <a:t>Caution</a:t>
            </a:r>
            <a:r>
              <a:rPr kumimoji="1" lang="ja-JP" altLang="en-US" sz="2000" dirty="0" smtClean="0">
                <a:latin typeface="小塚ゴシック Pro EL" pitchFamily="34" charset="-128"/>
                <a:ea typeface="小塚ゴシック Pro EL" pitchFamily="34" charset="-128"/>
              </a:rPr>
              <a:t>：</a:t>
            </a:r>
            <a:endParaRPr kumimoji="1" lang="en-US" altLang="ja-JP" sz="2000" dirty="0" smtClean="0">
              <a:latin typeface="小塚ゴシック Pro EL" pitchFamily="34" charset="-128"/>
              <a:ea typeface="小塚ゴシック Pro EL" pitchFamily="34" charset="-128"/>
            </a:endParaRPr>
          </a:p>
          <a:p>
            <a:r>
              <a:rPr lang="en-US" altLang="ja-JP" sz="2000" dirty="0" smtClean="0">
                <a:latin typeface="小塚ゴシック Pro EL" pitchFamily="34" charset="-128"/>
                <a:ea typeface="小塚ゴシック Pro EL" pitchFamily="34" charset="-128"/>
              </a:rPr>
              <a:t>Fixed mass ratio </a:t>
            </a:r>
            <a:endParaRPr kumimoji="1" lang="ja-JP" altLang="en-US" sz="2000" dirty="0">
              <a:latin typeface="小塚ゴシック Pro EL" pitchFamily="34" charset="-128"/>
              <a:ea typeface="小塚ゴシック Pro EL" pitchFamily="34" charset="-128"/>
            </a:endParaRPr>
          </a:p>
        </p:txBody>
      </p:sp>
      <p:sp>
        <p:nvSpPr>
          <p:cNvPr id="21" name="テキスト ボックス 20"/>
          <p:cNvSpPr txBox="1"/>
          <p:nvPr/>
        </p:nvSpPr>
        <p:spPr>
          <a:xfrm>
            <a:off x="179512" y="188640"/>
            <a:ext cx="525658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lang="ja-JP" altLang="en-US" sz="2800" dirty="0" smtClean="0">
              <a:latin typeface="小塚ゴシック Pro EL" pitchFamily="34" charset="-128"/>
              <a:ea typeface="小塚ゴシック Pro EL" pitchFamily="34" charset="-128"/>
            </a:endParaRPr>
          </a:p>
        </p:txBody>
      </p:sp>
      <p:cxnSp>
        <p:nvCxnSpPr>
          <p:cNvPr id="22" name="直線矢印コネクタ 21"/>
          <p:cNvCxnSpPr/>
          <p:nvPr/>
        </p:nvCxnSpPr>
        <p:spPr>
          <a:xfrm flipV="1">
            <a:off x="1619672" y="3140968"/>
            <a:ext cx="792088"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115616" y="3429000"/>
            <a:ext cx="1656184"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BH</a:t>
            </a:r>
            <a:endParaRPr kumimoji="1" lang="ja-JP" altLang="en-US" sz="2400"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259632" y="1124744"/>
            <a:ext cx="6096000" cy="4276725"/>
          </a:xfrm>
          <a:prstGeom prst="rect">
            <a:avLst/>
          </a:prstGeom>
          <a:noFill/>
          <a:ln w="9525">
            <a:noFill/>
            <a:miter lim="800000"/>
            <a:headEnd/>
            <a:tailEnd/>
          </a:ln>
        </p:spPr>
      </p:pic>
      <p:sp>
        <p:nvSpPr>
          <p:cNvPr id="5" name="テキスト ボックス 4"/>
          <p:cNvSpPr txBox="1"/>
          <p:nvPr/>
        </p:nvSpPr>
        <p:spPr>
          <a:xfrm>
            <a:off x="395536" y="260648"/>
            <a:ext cx="525658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kumimoji="1" lang="ja-JP" altLang="en-US" sz="2800" dirty="0">
              <a:latin typeface="小塚ゴシック Pro EL" pitchFamily="34" charset="-128"/>
              <a:ea typeface="小塚ゴシック Pro EL" pitchFamily="34" charset="-128"/>
            </a:endParaRPr>
          </a:p>
        </p:txBody>
      </p:sp>
      <p:sp>
        <p:nvSpPr>
          <p:cNvPr id="6" name="テキスト ボックス 5"/>
          <p:cNvSpPr txBox="1"/>
          <p:nvPr/>
        </p:nvSpPr>
        <p:spPr>
          <a:xfrm>
            <a:off x="3395192" y="692696"/>
            <a:ext cx="576064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GW Spectra </a:t>
            </a:r>
            <a:endParaRPr kumimoji="1" lang="ja-JP" altLang="en-US" sz="2400" dirty="0">
              <a:latin typeface="小塚ゴシック Pro EL" pitchFamily="34" charset="-128"/>
              <a:ea typeface="小塚ゴシック Pro EL" pitchFamily="34" charset="-128"/>
            </a:endParaRPr>
          </a:p>
        </p:txBody>
      </p:sp>
      <p:sp>
        <p:nvSpPr>
          <p:cNvPr id="7" name="下矢印 6"/>
          <p:cNvSpPr/>
          <p:nvPr/>
        </p:nvSpPr>
        <p:spPr>
          <a:xfrm flipV="1">
            <a:off x="3107160" y="1988840"/>
            <a:ext cx="216024" cy="64807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315072" y="2636912"/>
            <a:ext cx="5400600" cy="707886"/>
          </a:xfrm>
          <a:prstGeom prst="rect">
            <a:avLst/>
          </a:prstGeom>
          <a:noFill/>
        </p:spPr>
        <p:txBody>
          <a:bodyPr wrap="square" rtlCol="0">
            <a:spAutoFit/>
          </a:bodyPr>
          <a:lstStyle/>
          <a:p>
            <a:r>
              <a:rPr kumimoji="1" lang="en-US" altLang="ja-JP" sz="2000" dirty="0" smtClean="0">
                <a:solidFill>
                  <a:srgbClr val="FF0000"/>
                </a:solidFill>
                <a:latin typeface="小塚ゴシック Pro EL" pitchFamily="34" charset="-128"/>
                <a:ea typeface="小塚ゴシック Pro EL" pitchFamily="34" charset="-128"/>
              </a:rPr>
              <a:t>Spin</a:t>
            </a:r>
            <a:endParaRPr lang="en-US" altLang="ja-JP" sz="2000" dirty="0" smtClean="0">
              <a:solidFill>
                <a:srgbClr val="FF0000"/>
              </a:solidFill>
              <a:latin typeface="小塚ゴシック Pro EL" pitchFamily="34" charset="-128"/>
              <a:ea typeface="小塚ゴシック Pro EL" pitchFamily="34" charset="-128"/>
            </a:endParaRPr>
          </a:p>
          <a:p>
            <a:r>
              <a:rPr kumimoji="1"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Extension of </a:t>
            </a:r>
            <a:r>
              <a:rPr lang="en-US" altLang="ja-JP" sz="2000" dirty="0" err="1" smtClean="0">
                <a:latin typeface="小塚ゴシック Pro EL" pitchFamily="34" charset="-128"/>
                <a:ea typeface="小塚ゴシック Pro EL" pitchFamily="34" charset="-128"/>
              </a:rPr>
              <a:t>inspiral</a:t>
            </a:r>
            <a:endParaRPr kumimoji="1" lang="ja-JP" altLang="en-US" sz="2000" dirty="0">
              <a:latin typeface="小塚ゴシック Pro EL" pitchFamily="34" charset="-128"/>
              <a:ea typeface="小塚ゴシック Pro EL" pitchFamily="34" charset="-128"/>
            </a:endParaRPr>
          </a:p>
        </p:txBody>
      </p:sp>
      <p:sp>
        <p:nvSpPr>
          <p:cNvPr id="9" name="右矢印 8"/>
          <p:cNvSpPr/>
          <p:nvPr/>
        </p:nvSpPr>
        <p:spPr>
          <a:xfrm>
            <a:off x="5123384" y="3429000"/>
            <a:ext cx="648072" cy="21602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4547320" y="3645024"/>
            <a:ext cx="3024336" cy="707886"/>
          </a:xfrm>
          <a:prstGeom prst="rect">
            <a:avLst/>
          </a:prstGeom>
          <a:noFill/>
        </p:spPr>
        <p:txBody>
          <a:bodyPr wrap="square" rtlCol="0">
            <a:spAutoFit/>
          </a:bodyPr>
          <a:lstStyle/>
          <a:p>
            <a:r>
              <a:rPr kumimoji="1" lang="en-US" altLang="ja-JP" sz="2000" dirty="0" smtClean="0">
                <a:solidFill>
                  <a:srgbClr val="00B050"/>
                </a:solidFill>
                <a:latin typeface="小塚ゴシック Pro EL" pitchFamily="34" charset="-128"/>
                <a:ea typeface="小塚ゴシック Pro EL" pitchFamily="34" charset="-128"/>
              </a:rPr>
              <a:t>Non-</a:t>
            </a:r>
            <a:r>
              <a:rPr lang="en-US" altLang="ja-JP" sz="2000" dirty="0" smtClean="0">
                <a:solidFill>
                  <a:srgbClr val="00B050"/>
                </a:solidFill>
                <a:latin typeface="小塚ゴシック Pro EL" pitchFamily="34" charset="-128"/>
                <a:ea typeface="小塚ゴシック Pro EL" pitchFamily="34" charset="-128"/>
              </a:rPr>
              <a:t>s</a:t>
            </a:r>
            <a:r>
              <a:rPr kumimoji="1" lang="en-US" altLang="ja-JP" sz="2000" dirty="0" smtClean="0">
                <a:solidFill>
                  <a:srgbClr val="00B050"/>
                </a:solidFill>
                <a:latin typeface="小塚ゴシック Pro EL" pitchFamily="34" charset="-128"/>
                <a:ea typeface="小塚ゴシック Pro EL" pitchFamily="34" charset="-128"/>
              </a:rPr>
              <a:t>pin</a:t>
            </a:r>
            <a:endParaRPr lang="en-US" altLang="ja-JP" sz="2000" dirty="0" smtClean="0">
              <a:solidFill>
                <a:srgbClr val="00B050"/>
              </a:solidFill>
              <a:latin typeface="小塚ゴシック Pro EL" pitchFamily="34" charset="-128"/>
              <a:ea typeface="小塚ゴシック Pro EL" pitchFamily="34" charset="-128"/>
            </a:endParaRPr>
          </a:p>
          <a:p>
            <a:r>
              <a:rPr kumimoji="1" lang="ja-JP" altLang="en-US" sz="2000" dirty="0" smtClean="0">
                <a:latin typeface="小塚ゴシック Pro EL" pitchFamily="34" charset="-128"/>
                <a:ea typeface="小塚ゴシック Pro EL" pitchFamily="34" charset="-128"/>
              </a:rPr>
              <a:t>→</a:t>
            </a:r>
            <a:r>
              <a:rPr kumimoji="1" lang="en-US" altLang="ja-JP" sz="2000" dirty="0" smtClean="0">
                <a:latin typeface="小塚ゴシック Pro EL" pitchFamily="34" charset="-128"/>
                <a:ea typeface="小塚ゴシック Pro EL" pitchFamily="34" charset="-128"/>
              </a:rPr>
              <a:t>Excitation of QNM</a:t>
            </a:r>
            <a:endParaRPr kumimoji="1" lang="ja-JP" altLang="en-US" sz="2000"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95536" y="169476"/>
            <a:ext cx="525658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kumimoji="1" lang="ja-JP" altLang="en-US" sz="2800" dirty="0">
              <a:latin typeface="小塚ゴシック Pro EL" pitchFamily="34" charset="-128"/>
              <a:ea typeface="小塚ゴシック Pro EL" pitchFamily="34" charset="-128"/>
            </a:endParaRPr>
          </a:p>
        </p:txBody>
      </p:sp>
      <p:sp>
        <p:nvSpPr>
          <p:cNvPr id="7" name="テキスト ボックス 6"/>
          <p:cNvSpPr txBox="1"/>
          <p:nvPr/>
        </p:nvSpPr>
        <p:spPr>
          <a:xfrm>
            <a:off x="467544" y="4437112"/>
            <a:ext cx="7632848" cy="1938992"/>
          </a:xfrm>
          <a:prstGeom prst="rect">
            <a:avLst/>
          </a:prstGeom>
          <a:noFill/>
        </p:spPr>
        <p:txBody>
          <a:bodyPr wrap="square" rtlCol="0">
            <a:spAutoFit/>
          </a:bodyPr>
          <a:lstStyle/>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Hierarchy of neutrino luminosity </a:t>
            </a:r>
            <a:r>
              <a:rPr kumimoji="1" lang="el-GR" altLang="ja-JP" sz="2400" dirty="0" smtClean="0">
                <a:latin typeface="小塚ゴシック Pro EL" pitchFamily="34" charset="-128"/>
                <a:ea typeface="小塚ゴシック Pro EL" pitchFamily="34" charset="-128"/>
              </a:rPr>
              <a:t>ν</a:t>
            </a:r>
            <a:r>
              <a:rPr kumimoji="1" lang="en-US" altLang="ja-JP" sz="2400" baseline="-25000" dirty="0" smtClean="0">
                <a:latin typeface="小塚ゴシック Pro EL" pitchFamily="34" charset="-128"/>
                <a:ea typeface="小塚ゴシック Pro EL" pitchFamily="34" charset="-128"/>
              </a:rPr>
              <a:t>e</a:t>
            </a:r>
            <a:r>
              <a:rPr kumimoji="1" lang="en-US" altLang="ja-JP" sz="2400" dirty="0" smtClean="0">
                <a:latin typeface="小塚ゴシック Pro EL" pitchFamily="34" charset="-128"/>
                <a:ea typeface="小塚ゴシック Pro EL" pitchFamily="34" charset="-128"/>
              </a:rPr>
              <a:t> &gt;</a:t>
            </a:r>
            <a:r>
              <a:rPr lang="el-GR" altLang="ja-JP" sz="2400" dirty="0" smtClean="0">
                <a:latin typeface="小塚ゴシック Pro EL" pitchFamily="34" charset="-128"/>
                <a:ea typeface="小塚ゴシック Pro EL" pitchFamily="34" charset="-128"/>
              </a:rPr>
              <a:t>ν</a:t>
            </a:r>
            <a:r>
              <a:rPr kumimoji="1" lang="en-US" altLang="ja-JP" sz="2400" dirty="0" smtClean="0">
                <a:latin typeface="小塚ゴシック Pro EL" pitchFamily="34" charset="-128"/>
                <a:ea typeface="小塚ゴシック Pro EL" pitchFamily="34" charset="-128"/>
              </a:rPr>
              <a:t> </a:t>
            </a:r>
            <a:r>
              <a:rPr kumimoji="1" lang="en-US" altLang="ja-JP" sz="2400" baseline="-25000" dirty="0" smtClean="0">
                <a:latin typeface="小塚ゴシック Pro EL" pitchFamily="34" charset="-128"/>
                <a:ea typeface="小塚ゴシック Pro EL" pitchFamily="34" charset="-128"/>
              </a:rPr>
              <a:t>e</a:t>
            </a:r>
            <a:r>
              <a:rPr kumimoji="1" lang="en-US" altLang="ja-JP" sz="2400" dirty="0" smtClean="0">
                <a:latin typeface="小塚ゴシック Pro EL" pitchFamily="34" charset="-128"/>
                <a:ea typeface="小塚ゴシック Pro EL" pitchFamily="34" charset="-128"/>
              </a:rPr>
              <a:t> &gt; </a:t>
            </a:r>
            <a:r>
              <a:rPr lang="el-GR" altLang="ja-JP" sz="2400" dirty="0" smtClean="0">
                <a:latin typeface="小塚ゴシック Pro EL" pitchFamily="34" charset="-128"/>
                <a:ea typeface="小塚ゴシック Pro EL" pitchFamily="34" charset="-128"/>
              </a:rPr>
              <a:t>ν</a:t>
            </a:r>
            <a:r>
              <a:rPr lang="en-US" altLang="ja-JP" sz="2400" baseline="-25000" dirty="0" smtClean="0">
                <a:latin typeface="小塚ゴシック Pro EL" pitchFamily="34" charset="-128"/>
                <a:ea typeface="小塚ゴシック Pro EL" pitchFamily="34" charset="-128"/>
              </a:rPr>
              <a:t>x</a:t>
            </a:r>
          </a:p>
          <a:p>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Hot disk </a:t>
            </a:r>
            <a:r>
              <a:rPr lang="ja-JP" altLang="en-US" sz="2400" dirty="0" smtClean="0">
                <a:latin typeface="小塚ゴシック Pro EL" pitchFamily="34" charset="-128"/>
                <a:ea typeface="小塚ゴシック Pro EL" pitchFamily="34" charset="-128"/>
              </a:rPr>
              <a:t>：</a:t>
            </a:r>
            <a:r>
              <a:rPr lang="en-US" altLang="ja-JP" sz="2400" dirty="0" err="1" smtClean="0">
                <a:latin typeface="小塚ゴシック Pro EL" pitchFamily="34" charset="-128"/>
                <a:ea typeface="小塚ゴシック Pro EL" pitchFamily="34" charset="-128"/>
              </a:rPr>
              <a:t>γγ</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e</a:t>
            </a:r>
            <a:r>
              <a:rPr lang="en-US" altLang="ja-JP" sz="2400" baseline="300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 e</a:t>
            </a:r>
            <a:r>
              <a:rPr lang="en-US" altLang="ja-JP" sz="2400" baseline="30000" dirty="0" smtClean="0">
                <a:latin typeface="小塚ゴシック Pro EL" pitchFamily="34" charset="-128"/>
                <a:ea typeface="小塚ゴシック Pro EL" pitchFamily="34" charset="-128"/>
              </a:rPr>
              <a:t>-</a:t>
            </a:r>
          </a:p>
          <a:p>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p+ e</a:t>
            </a:r>
            <a:r>
              <a:rPr lang="en-US" altLang="ja-JP" sz="2400" baseline="300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n + </a:t>
            </a:r>
            <a:r>
              <a:rPr lang="el-GR" altLang="ja-JP" sz="2400" dirty="0" smtClean="0">
                <a:latin typeface="小塚ゴシック Pro EL" pitchFamily="34" charset="-128"/>
                <a:ea typeface="小塚ゴシック Pro EL" pitchFamily="34" charset="-128"/>
              </a:rPr>
              <a:t>ν</a:t>
            </a:r>
            <a:r>
              <a:rPr lang="en-US" altLang="ja-JP" sz="2400" baseline="-25000" dirty="0" smtClean="0">
                <a:latin typeface="小塚ゴシック Pro EL" pitchFamily="34" charset="-128"/>
                <a:ea typeface="小塚ゴシック Pro EL" pitchFamily="34" charset="-128"/>
              </a:rPr>
              <a:t>e</a:t>
            </a:r>
            <a:r>
              <a:rPr lang="en-US" altLang="ja-JP" sz="2400" dirty="0" smtClean="0">
                <a:latin typeface="小塚ゴシック Pro EL" pitchFamily="34" charset="-128"/>
                <a:ea typeface="小塚ゴシック Pro EL" pitchFamily="34" charset="-128"/>
              </a:rPr>
              <a:t> </a:t>
            </a:r>
          </a:p>
          <a:p>
            <a:r>
              <a:rPr lang="ja-JP" altLang="en-US" sz="2400" dirty="0" smtClean="0">
                <a:solidFill>
                  <a:srgbClr val="0070C0"/>
                </a:solidFill>
                <a:latin typeface="小塚ゴシック Pro EL" pitchFamily="34" charset="-128"/>
                <a:ea typeface="小塚ゴシック Pro EL" pitchFamily="34" charset="-128"/>
              </a:rPr>
              <a:t>○ </a:t>
            </a:r>
            <a:r>
              <a:rPr lang="en-US" altLang="ja-JP" sz="2400" dirty="0" smtClean="0">
                <a:solidFill>
                  <a:srgbClr val="0070C0"/>
                </a:solidFill>
                <a:latin typeface="小塚ゴシック Pro EL" pitchFamily="34" charset="-128"/>
                <a:ea typeface="小塚ゴシック Pro EL" pitchFamily="34" charset="-128"/>
              </a:rPr>
              <a:t>n+ e</a:t>
            </a:r>
            <a:r>
              <a:rPr lang="en-US" altLang="ja-JP" sz="2400" baseline="30000" dirty="0" smtClean="0">
                <a:solidFill>
                  <a:srgbClr val="0070C0"/>
                </a:solidFill>
                <a:latin typeface="小塚ゴシック Pro EL" pitchFamily="34" charset="-128"/>
                <a:ea typeface="小塚ゴシック Pro EL" pitchFamily="34" charset="-128"/>
              </a:rPr>
              <a:t>+</a:t>
            </a:r>
            <a:r>
              <a:rPr lang="en-US" altLang="ja-JP" sz="2400" dirty="0" smtClean="0">
                <a:solidFill>
                  <a:srgbClr val="0070C0"/>
                </a:solidFill>
                <a:latin typeface="小塚ゴシック Pro EL" pitchFamily="34" charset="-128"/>
                <a:ea typeface="小塚ゴシック Pro EL" pitchFamily="34" charset="-128"/>
              </a:rPr>
              <a:t> </a:t>
            </a:r>
            <a:r>
              <a:rPr lang="ja-JP" altLang="en-US" sz="2400" dirty="0" smtClean="0">
                <a:solidFill>
                  <a:srgbClr val="0070C0"/>
                </a:solidFill>
                <a:latin typeface="小塚ゴシック Pro EL" pitchFamily="34" charset="-128"/>
                <a:ea typeface="小塚ゴシック Pro EL" pitchFamily="34" charset="-128"/>
              </a:rPr>
              <a:t>→ </a:t>
            </a:r>
            <a:r>
              <a:rPr lang="en-US" altLang="ja-JP" sz="2400" dirty="0" smtClean="0">
                <a:solidFill>
                  <a:srgbClr val="0070C0"/>
                </a:solidFill>
                <a:latin typeface="小塚ゴシック Pro EL" pitchFamily="34" charset="-128"/>
                <a:ea typeface="小塚ゴシック Pro EL" pitchFamily="34" charset="-128"/>
              </a:rPr>
              <a:t>p + </a:t>
            </a:r>
            <a:r>
              <a:rPr lang="el-GR" altLang="ja-JP" sz="2400" dirty="0" smtClean="0">
                <a:solidFill>
                  <a:srgbClr val="0070C0"/>
                </a:solidFill>
                <a:latin typeface="小塚ゴシック Pro EL" pitchFamily="34" charset="-128"/>
                <a:ea typeface="小塚ゴシック Pro EL" pitchFamily="34" charset="-128"/>
              </a:rPr>
              <a:t>ν</a:t>
            </a:r>
            <a:r>
              <a:rPr lang="en-US" altLang="ja-JP" sz="2400" baseline="-25000" dirty="0" smtClean="0">
                <a:solidFill>
                  <a:srgbClr val="0070C0"/>
                </a:solidFill>
                <a:latin typeface="小塚ゴシック Pro EL" pitchFamily="34" charset="-128"/>
                <a:ea typeface="小塚ゴシック Pro EL" pitchFamily="34" charset="-128"/>
              </a:rPr>
              <a:t>e</a:t>
            </a:r>
            <a:r>
              <a:rPr lang="en-US" altLang="ja-JP" sz="2400" dirty="0" smtClean="0">
                <a:solidFill>
                  <a:srgbClr val="0070C0"/>
                </a:solidFill>
                <a:latin typeface="小塚ゴシック Pro EL" pitchFamily="34" charset="-128"/>
                <a:ea typeface="小塚ゴシック Pro EL" pitchFamily="34" charset="-128"/>
              </a:rPr>
              <a:t> </a:t>
            </a:r>
          </a:p>
          <a:p>
            <a:r>
              <a:rPr lang="ja-JP" altLang="en-US" sz="1400" dirty="0" smtClean="0">
                <a:latin typeface="小塚ゴシック Pro EL" pitchFamily="34" charset="-128"/>
                <a:ea typeface="小塚ゴシック Pro EL" pitchFamily="34" charset="-128"/>
              </a:rPr>
              <a:t>▶  </a:t>
            </a:r>
            <a:r>
              <a:rPr lang="en-US" altLang="ja-JP" sz="2400" dirty="0" err="1" smtClean="0">
                <a:latin typeface="小塚ゴシック Pro EL" pitchFamily="34" charset="-128"/>
                <a:ea typeface="小塚ゴシック Pro EL" pitchFamily="34" charset="-128"/>
              </a:rPr>
              <a:t>t</a:t>
            </a:r>
            <a:r>
              <a:rPr lang="en-US" altLang="ja-JP" sz="2400" baseline="-25000" dirty="0" err="1" smtClean="0">
                <a:latin typeface="小塚ゴシック Pro EL" pitchFamily="34" charset="-128"/>
                <a:ea typeface="小塚ゴシック Pro EL" pitchFamily="34" charset="-128"/>
              </a:rPr>
              <a:t>vis</a:t>
            </a:r>
            <a:r>
              <a:rPr lang="en-US" altLang="ja-JP" sz="2400" dirty="0" smtClean="0">
                <a:latin typeface="小塚ゴシック Pro EL" pitchFamily="34" charset="-128"/>
                <a:ea typeface="小塚ゴシック Pro EL" pitchFamily="34" charset="-128"/>
              </a:rPr>
              <a:t> =  </a:t>
            </a:r>
            <a:r>
              <a:rPr lang="el-GR" altLang="ja-JP" sz="2400" dirty="0" smtClean="0">
                <a:latin typeface="小塚ゴシック Pro EL" pitchFamily="34" charset="-128"/>
                <a:ea typeface="小塚ゴシック Pro EL" pitchFamily="34" charset="-128"/>
              </a:rPr>
              <a:t>α</a:t>
            </a:r>
            <a:r>
              <a:rPr lang="en-US" altLang="ja-JP" sz="2400" baseline="30000" dirty="0" smtClean="0">
                <a:latin typeface="小塚ゴシック Pro EL" pitchFamily="34" charset="-128"/>
                <a:ea typeface="小塚ゴシック Pro EL" pitchFamily="34" charset="-128"/>
              </a:rPr>
              <a:t>-1</a:t>
            </a:r>
            <a:r>
              <a:rPr lang="en-US" altLang="ja-JP" sz="2400" dirty="0" smtClean="0">
                <a:latin typeface="小塚ゴシック Pro EL" pitchFamily="34" charset="-128"/>
                <a:ea typeface="小塚ゴシック Pro EL" pitchFamily="34" charset="-128"/>
              </a:rPr>
              <a:t>(H / r) </a:t>
            </a:r>
            <a:r>
              <a:rPr lang="en-US" altLang="ja-JP" sz="2400" baseline="30000" dirty="0" smtClean="0">
                <a:latin typeface="小塚ゴシック Pro EL" pitchFamily="34" charset="-128"/>
                <a:ea typeface="小塚ゴシック Pro EL" pitchFamily="34" charset="-128"/>
              </a:rPr>
              <a:t>-2</a:t>
            </a:r>
            <a:r>
              <a:rPr lang="en-US" altLang="ja-JP" sz="2400" dirty="0" smtClean="0">
                <a:latin typeface="小塚ゴシック Pro EL" pitchFamily="34" charset="-128"/>
                <a:ea typeface="小塚ゴシック Pro EL" pitchFamily="34" charset="-128"/>
              </a:rPr>
              <a:t> </a:t>
            </a:r>
            <a:r>
              <a:rPr lang="el-GR" altLang="ja-JP" sz="2400" dirty="0" smtClean="0">
                <a:latin typeface="小塚ゴシック Pro EL" pitchFamily="34" charset="-128"/>
                <a:ea typeface="小塚ゴシック Pro EL" pitchFamily="34" charset="-128"/>
              </a:rPr>
              <a:t>Ω</a:t>
            </a:r>
            <a:r>
              <a:rPr lang="en-US" altLang="ja-JP" sz="2400" baseline="30000" dirty="0" smtClean="0">
                <a:latin typeface="小塚ゴシック Pro EL" pitchFamily="34" charset="-128"/>
                <a:ea typeface="小塚ゴシック Pro EL" pitchFamily="34" charset="-128"/>
              </a:rPr>
              <a:t>-1</a:t>
            </a:r>
            <a:r>
              <a:rPr lang="en-US" altLang="ja-JP" sz="2400" dirty="0" smtClean="0">
                <a:latin typeface="小塚ゴシック Pro EL" pitchFamily="34" charset="-128"/>
                <a:ea typeface="小塚ゴシック Pro EL" pitchFamily="34" charset="-128"/>
              </a:rPr>
              <a:t> ∼</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O(100) ms (</a:t>
            </a:r>
            <a:r>
              <a:rPr lang="el-GR" altLang="ja-JP" sz="2400" dirty="0" smtClean="0">
                <a:latin typeface="小塚ゴシック Pro EL" pitchFamily="34" charset="-128"/>
                <a:ea typeface="小塚ゴシック Pro EL" pitchFamily="34" charset="-128"/>
              </a:rPr>
              <a:t>α</a:t>
            </a:r>
            <a:r>
              <a:rPr lang="en-US" altLang="ja-JP" sz="2400" dirty="0" smtClean="0">
                <a:latin typeface="小塚ゴシック Pro EL" pitchFamily="34" charset="-128"/>
                <a:ea typeface="小塚ゴシック Pro EL" pitchFamily="34" charset="-128"/>
              </a:rPr>
              <a:t>/ 0.1)</a:t>
            </a:r>
            <a:r>
              <a:rPr lang="en-US" altLang="ja-JP" sz="2400" baseline="30000" dirty="0" smtClean="0">
                <a:latin typeface="小塚ゴシック Pro EL" pitchFamily="34" charset="-128"/>
                <a:ea typeface="小塚ゴシック Pro EL" pitchFamily="34" charset="-128"/>
              </a:rPr>
              <a:t>-1</a:t>
            </a:r>
            <a:endParaRPr lang="en-US" altLang="ja-JP" sz="2400" baseline="30000" dirty="0" smtClean="0">
              <a:solidFill>
                <a:srgbClr val="0070C0"/>
              </a:solidFill>
              <a:latin typeface="小塚ゴシック Pro EL" pitchFamily="34" charset="-128"/>
              <a:ea typeface="小塚ゴシック Pro EL" pitchFamily="34" charset="-128"/>
            </a:endParaRPr>
          </a:p>
        </p:txBody>
      </p:sp>
      <p:cxnSp>
        <p:nvCxnSpPr>
          <p:cNvPr id="14" name="直線コネクタ 13"/>
          <p:cNvCxnSpPr/>
          <p:nvPr/>
        </p:nvCxnSpPr>
        <p:spPr>
          <a:xfrm>
            <a:off x="5148064" y="4509120"/>
            <a:ext cx="1440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699792" y="5661248"/>
            <a:ext cx="144016" cy="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sp>
        <p:nvSpPr>
          <p:cNvPr id="21" name="テキスト ボックス 20"/>
          <p:cNvSpPr txBox="1"/>
          <p:nvPr/>
        </p:nvSpPr>
        <p:spPr>
          <a:xfrm>
            <a:off x="1763688" y="735087"/>
            <a:ext cx="5760640" cy="461665"/>
          </a:xfrm>
          <a:prstGeom prst="rect">
            <a:avLst/>
          </a:prstGeom>
          <a:noFill/>
        </p:spPr>
        <p:txBody>
          <a:bodyPr wrap="square" rtlCol="0">
            <a:spAutoFit/>
          </a:bodyPr>
          <a:lstStyle/>
          <a:p>
            <a:r>
              <a:rPr kumimoji="1" lang="en-US" altLang="ja-JP" sz="2400" dirty="0" smtClean="0">
                <a:solidFill>
                  <a:srgbClr val="FF0000"/>
                </a:solidFill>
                <a:latin typeface="小塚ゴシック Pro EL" pitchFamily="34" charset="-128"/>
                <a:ea typeface="小塚ゴシック Pro EL" pitchFamily="34" charset="-128"/>
              </a:rPr>
              <a:t>Spin</a:t>
            </a:r>
            <a:endParaRPr kumimoji="1" lang="ja-JP" altLang="en-US" sz="2400" dirty="0">
              <a:solidFill>
                <a:srgbClr val="FF0000"/>
              </a:solidFill>
              <a:latin typeface="小塚ゴシック Pro EL" pitchFamily="34" charset="-128"/>
              <a:ea typeface="小塚ゴシック Pro EL" pitchFamily="34" charset="-128"/>
            </a:endParaRPr>
          </a:p>
        </p:txBody>
      </p:sp>
      <p:sp>
        <p:nvSpPr>
          <p:cNvPr id="22" name="テキスト ボックス 21"/>
          <p:cNvSpPr txBox="1"/>
          <p:nvPr/>
        </p:nvSpPr>
        <p:spPr>
          <a:xfrm>
            <a:off x="6012160" y="692696"/>
            <a:ext cx="2412776" cy="461665"/>
          </a:xfrm>
          <a:prstGeom prst="rect">
            <a:avLst/>
          </a:prstGeom>
          <a:noFill/>
        </p:spPr>
        <p:txBody>
          <a:bodyPr wrap="square" rtlCol="0">
            <a:spAutoFit/>
          </a:bodyPr>
          <a:lstStyle/>
          <a:p>
            <a:r>
              <a:rPr kumimoji="1" lang="en-US" altLang="ja-JP" sz="2400" dirty="0" err="1" smtClean="0">
                <a:solidFill>
                  <a:srgbClr val="00B050"/>
                </a:solidFill>
                <a:latin typeface="小塚ゴシック Pro EL" pitchFamily="34" charset="-128"/>
                <a:ea typeface="小塚ゴシック Pro EL" pitchFamily="34" charset="-128"/>
              </a:rPr>
              <a:t>Spinless</a:t>
            </a:r>
            <a:endParaRPr kumimoji="1" lang="ja-JP" altLang="en-US" sz="2400" dirty="0">
              <a:solidFill>
                <a:srgbClr val="00B050"/>
              </a:solidFill>
              <a:latin typeface="小塚ゴシック Pro EL" pitchFamily="34" charset="-128"/>
              <a:ea typeface="小塚ゴシック Pro EL" pitchFamily="34" charset="-128"/>
            </a:endParaRPr>
          </a:p>
        </p:txBody>
      </p:sp>
      <p:pic>
        <p:nvPicPr>
          <p:cNvPr id="3074" name="Picture 2"/>
          <p:cNvPicPr>
            <a:picLocks noChangeAspect="1" noChangeArrowheads="1"/>
          </p:cNvPicPr>
          <p:nvPr/>
        </p:nvPicPr>
        <p:blipFill>
          <a:blip r:embed="rId3" cstate="print"/>
          <a:srcRect/>
          <a:stretch>
            <a:fillRect/>
          </a:stretch>
        </p:blipFill>
        <p:spPr bwMode="auto">
          <a:xfrm>
            <a:off x="179512" y="1196752"/>
            <a:ext cx="4515306" cy="3165660"/>
          </a:xfrm>
          <a:prstGeom prst="rect">
            <a:avLst/>
          </a:prstGeom>
          <a:noFill/>
          <a:ln w="9525">
            <a:noFill/>
            <a:miter lim="800000"/>
            <a:headEnd/>
            <a:tailEnd/>
          </a:ln>
        </p:spPr>
      </p:pic>
      <p:sp>
        <p:nvSpPr>
          <p:cNvPr id="16" name="テキスト ボックス 15"/>
          <p:cNvSpPr txBox="1"/>
          <p:nvPr/>
        </p:nvSpPr>
        <p:spPr>
          <a:xfrm>
            <a:off x="2843808" y="260648"/>
            <a:ext cx="5760640" cy="461665"/>
          </a:xfrm>
          <a:prstGeom prst="rect">
            <a:avLst/>
          </a:prstGeom>
          <a:noFill/>
        </p:spPr>
        <p:txBody>
          <a:bodyPr wrap="square" rtlCol="0">
            <a:spAutoFit/>
          </a:bodyPr>
          <a:lstStyle/>
          <a:p>
            <a:r>
              <a:rPr lang="en-US" altLang="ja-JP" sz="2400" u="sng" dirty="0" smtClean="0">
                <a:latin typeface="小塚ゴシック Pro EL" pitchFamily="34" charset="-128"/>
                <a:ea typeface="小塚ゴシック Pro EL" pitchFamily="34" charset="-128"/>
              </a:rPr>
              <a:t>Neutrino luminosity curve</a:t>
            </a:r>
            <a:endParaRPr kumimoji="1" lang="ja-JP" altLang="en-US" sz="2400" u="sng" dirty="0">
              <a:latin typeface="小塚ゴシック Pro EL" pitchFamily="34" charset="-128"/>
              <a:ea typeface="小塚ゴシック Pro EL" pitchFamily="34" charset="-128"/>
            </a:endParaRPr>
          </a:p>
        </p:txBody>
      </p:sp>
      <p:pic>
        <p:nvPicPr>
          <p:cNvPr id="2" name="Picture 2"/>
          <p:cNvPicPr>
            <a:picLocks noChangeAspect="1" noChangeArrowheads="1"/>
          </p:cNvPicPr>
          <p:nvPr/>
        </p:nvPicPr>
        <p:blipFill>
          <a:blip r:embed="rId4" cstate="print"/>
          <a:srcRect/>
          <a:stretch>
            <a:fillRect/>
          </a:stretch>
        </p:blipFill>
        <p:spPr bwMode="auto">
          <a:xfrm>
            <a:off x="4644008" y="1217820"/>
            <a:ext cx="4248472" cy="2931260"/>
          </a:xfrm>
          <a:prstGeom prst="rect">
            <a:avLst/>
          </a:prstGeom>
          <a:noFill/>
          <a:ln w="9525">
            <a:noFill/>
            <a:miter lim="800000"/>
            <a:headEnd/>
            <a:tailEnd/>
          </a:ln>
        </p:spPr>
      </p:pic>
      <p:sp>
        <p:nvSpPr>
          <p:cNvPr id="17" name="テキスト ボックス 16"/>
          <p:cNvSpPr txBox="1"/>
          <p:nvPr/>
        </p:nvSpPr>
        <p:spPr>
          <a:xfrm>
            <a:off x="1331640" y="2134597"/>
            <a:ext cx="1944216" cy="646331"/>
          </a:xfrm>
          <a:prstGeom prst="rect">
            <a:avLst/>
          </a:prstGeom>
          <a:noFill/>
        </p:spPr>
        <p:txBody>
          <a:bodyPr wrap="square" rtlCol="0">
            <a:spAutoFit/>
          </a:bodyPr>
          <a:lstStyle/>
          <a:p>
            <a:r>
              <a:rPr lang="en-US" altLang="ja-JP" dirty="0" smtClean="0">
                <a:solidFill>
                  <a:srgbClr val="00B050"/>
                </a:solidFill>
                <a:latin typeface="小塚ゴシック Pro EL" pitchFamily="34" charset="-128"/>
                <a:ea typeface="小塚ゴシック Pro EL" pitchFamily="34" charset="-128"/>
              </a:rPr>
              <a:t>anti-electron neutrino</a:t>
            </a:r>
            <a:endParaRPr kumimoji="1" lang="ja-JP" altLang="en-US" dirty="0">
              <a:solidFill>
                <a:srgbClr val="00B050"/>
              </a:solidFill>
              <a:latin typeface="小塚ゴシック Pro EL" pitchFamily="34" charset="-128"/>
              <a:ea typeface="小塚ゴシック Pro EL" pitchFamily="34" charset="-128"/>
            </a:endParaRPr>
          </a:p>
        </p:txBody>
      </p:sp>
      <p:sp>
        <p:nvSpPr>
          <p:cNvPr id="18" name="テキスト ボックス 17"/>
          <p:cNvSpPr txBox="1"/>
          <p:nvPr/>
        </p:nvSpPr>
        <p:spPr>
          <a:xfrm>
            <a:off x="2915816" y="2924944"/>
            <a:ext cx="2232248" cy="369332"/>
          </a:xfrm>
          <a:prstGeom prst="rect">
            <a:avLst/>
          </a:prstGeom>
          <a:noFill/>
        </p:spPr>
        <p:txBody>
          <a:bodyPr wrap="square" rtlCol="0">
            <a:spAutoFit/>
          </a:bodyPr>
          <a:lstStyle/>
          <a:p>
            <a:r>
              <a:rPr lang="en-US" altLang="ja-JP" dirty="0" smtClean="0">
                <a:solidFill>
                  <a:srgbClr val="FF0000"/>
                </a:solidFill>
                <a:latin typeface="小塚ゴシック Pro EL" pitchFamily="34" charset="-128"/>
                <a:ea typeface="小塚ゴシック Pro EL" pitchFamily="34" charset="-128"/>
              </a:rPr>
              <a:t>electron-neutrino</a:t>
            </a:r>
            <a:endParaRPr kumimoji="1" lang="ja-JP" altLang="en-US" dirty="0">
              <a:solidFill>
                <a:srgbClr val="FF0000"/>
              </a:solidFill>
              <a:latin typeface="小塚ゴシック Pro EL" pitchFamily="34" charset="-128"/>
              <a:ea typeface="小塚ゴシック Pro EL" pitchFamily="34" charset="-128"/>
            </a:endParaRPr>
          </a:p>
        </p:txBody>
      </p:sp>
      <p:sp>
        <p:nvSpPr>
          <p:cNvPr id="19" name="テキスト ボックス 18"/>
          <p:cNvSpPr txBox="1"/>
          <p:nvPr/>
        </p:nvSpPr>
        <p:spPr>
          <a:xfrm>
            <a:off x="2771800" y="3429000"/>
            <a:ext cx="2232248" cy="369332"/>
          </a:xfrm>
          <a:prstGeom prst="rect">
            <a:avLst/>
          </a:prstGeom>
          <a:noFill/>
        </p:spPr>
        <p:txBody>
          <a:bodyPr wrap="square" rtlCol="0">
            <a:spAutoFit/>
          </a:bodyPr>
          <a:lstStyle/>
          <a:p>
            <a:r>
              <a:rPr lang="en-US" altLang="ja-JP" dirty="0" smtClean="0">
                <a:solidFill>
                  <a:srgbClr val="0070C0"/>
                </a:solidFill>
                <a:latin typeface="小塚ゴシック Pro EL" pitchFamily="34" charset="-128"/>
                <a:ea typeface="小塚ゴシック Pro EL" pitchFamily="34" charset="-128"/>
              </a:rPr>
              <a:t>μ,</a:t>
            </a:r>
            <a:r>
              <a:rPr lang="el-GR" altLang="ja-JP" dirty="0" smtClean="0">
                <a:solidFill>
                  <a:srgbClr val="0070C0"/>
                </a:solidFill>
                <a:latin typeface="小塚ゴシック Pro EL" pitchFamily="34" charset="-128"/>
                <a:ea typeface="小塚ゴシック Pro EL" pitchFamily="34" charset="-128"/>
              </a:rPr>
              <a:t>τ</a:t>
            </a:r>
            <a:r>
              <a:rPr lang="en-US" altLang="ja-JP" dirty="0" smtClean="0">
                <a:solidFill>
                  <a:srgbClr val="0070C0"/>
                </a:solidFill>
                <a:latin typeface="小塚ゴシック Pro EL" pitchFamily="34" charset="-128"/>
                <a:ea typeface="小塚ゴシック Pro EL" pitchFamily="34" charset="-128"/>
              </a:rPr>
              <a:t>-neutrino</a:t>
            </a:r>
            <a:endParaRPr kumimoji="1" lang="ja-JP" altLang="en-US" dirty="0">
              <a:solidFill>
                <a:srgbClr val="0070C0"/>
              </a:solidFill>
              <a:latin typeface="小塚ゴシック Pro EL" pitchFamily="34" charset="-128"/>
              <a:ea typeface="小塚ゴシック Pro EL" pitchFamily="34" charset="-128"/>
            </a:endParaRPr>
          </a:p>
        </p:txBody>
      </p:sp>
      <p:pic>
        <p:nvPicPr>
          <p:cNvPr id="20" name="Picture 2"/>
          <p:cNvPicPr>
            <a:picLocks noChangeAspect="1" noChangeArrowheads="1"/>
          </p:cNvPicPr>
          <p:nvPr/>
        </p:nvPicPr>
        <p:blipFill>
          <a:blip r:embed="rId5" cstate="print"/>
          <a:srcRect/>
          <a:stretch>
            <a:fillRect/>
          </a:stretch>
        </p:blipFill>
        <p:spPr bwMode="auto">
          <a:xfrm>
            <a:off x="107504" y="642968"/>
            <a:ext cx="4493295" cy="3019380"/>
          </a:xfrm>
          <a:prstGeom prst="rect">
            <a:avLst/>
          </a:prstGeom>
          <a:noFill/>
          <a:ln w="9525">
            <a:noFill/>
            <a:miter lim="800000"/>
            <a:headEnd/>
            <a:tailEnd/>
          </a:ln>
        </p:spPr>
      </p:pic>
      <p:pic>
        <p:nvPicPr>
          <p:cNvPr id="23" name="Picture 3"/>
          <p:cNvPicPr>
            <a:picLocks noChangeAspect="1" noChangeArrowheads="1"/>
          </p:cNvPicPr>
          <p:nvPr/>
        </p:nvPicPr>
        <p:blipFill>
          <a:blip r:embed="rId6" cstate="print"/>
          <a:srcRect/>
          <a:stretch>
            <a:fillRect/>
          </a:stretch>
        </p:blipFill>
        <p:spPr bwMode="auto">
          <a:xfrm>
            <a:off x="4521277" y="620688"/>
            <a:ext cx="4443211" cy="3055155"/>
          </a:xfrm>
          <a:prstGeom prst="rect">
            <a:avLst/>
          </a:prstGeom>
          <a:noFill/>
          <a:ln w="9525">
            <a:noFill/>
            <a:miter lim="800000"/>
            <a:headEnd/>
            <a:tailEnd/>
          </a:ln>
        </p:spPr>
      </p:pic>
      <p:pic>
        <p:nvPicPr>
          <p:cNvPr id="24" name="Picture 4"/>
          <p:cNvPicPr>
            <a:picLocks noChangeAspect="1" noChangeArrowheads="1"/>
          </p:cNvPicPr>
          <p:nvPr/>
        </p:nvPicPr>
        <p:blipFill>
          <a:blip r:embed="rId7" cstate="print"/>
          <a:srcRect/>
          <a:stretch>
            <a:fillRect/>
          </a:stretch>
        </p:blipFill>
        <p:spPr bwMode="auto">
          <a:xfrm>
            <a:off x="107504" y="3577972"/>
            <a:ext cx="4486141" cy="3019380"/>
          </a:xfrm>
          <a:prstGeom prst="rect">
            <a:avLst/>
          </a:prstGeom>
          <a:noFill/>
          <a:ln w="9525">
            <a:noFill/>
            <a:miter lim="800000"/>
            <a:headEnd/>
            <a:tailEnd/>
          </a:ln>
        </p:spPr>
      </p:pic>
      <p:pic>
        <p:nvPicPr>
          <p:cNvPr id="25" name="Picture 5"/>
          <p:cNvPicPr>
            <a:picLocks noChangeAspect="1" noChangeArrowheads="1"/>
          </p:cNvPicPr>
          <p:nvPr/>
        </p:nvPicPr>
        <p:blipFill>
          <a:blip r:embed="rId8" cstate="print"/>
          <a:srcRect/>
          <a:stretch>
            <a:fillRect/>
          </a:stretch>
        </p:blipFill>
        <p:spPr bwMode="auto">
          <a:xfrm>
            <a:off x="4464496" y="3573016"/>
            <a:ext cx="4572000" cy="3005070"/>
          </a:xfrm>
          <a:prstGeom prst="rect">
            <a:avLst/>
          </a:prstGeom>
          <a:noFill/>
          <a:ln w="9525">
            <a:noFill/>
            <a:miter lim="800000"/>
            <a:headEnd/>
            <a:tailEnd/>
          </a:ln>
        </p:spPr>
      </p:pic>
      <p:pic>
        <p:nvPicPr>
          <p:cNvPr id="26" name="Picture 2"/>
          <p:cNvPicPr>
            <a:picLocks noChangeAspect="1" noChangeArrowheads="1"/>
          </p:cNvPicPr>
          <p:nvPr/>
        </p:nvPicPr>
        <p:blipFill>
          <a:blip r:embed="rId5" cstate="print"/>
          <a:srcRect/>
          <a:stretch>
            <a:fillRect/>
          </a:stretch>
        </p:blipFill>
        <p:spPr bwMode="auto">
          <a:xfrm>
            <a:off x="259904" y="795368"/>
            <a:ext cx="4493295" cy="3019380"/>
          </a:xfrm>
          <a:prstGeom prst="rect">
            <a:avLst/>
          </a:prstGeom>
          <a:noFill/>
          <a:ln w="9525">
            <a:noFill/>
            <a:miter lim="800000"/>
            <a:headEnd/>
            <a:tailEnd/>
          </a:ln>
        </p:spPr>
      </p:pic>
      <p:pic>
        <p:nvPicPr>
          <p:cNvPr id="27" name="Picture 3"/>
          <p:cNvPicPr>
            <a:picLocks noChangeAspect="1" noChangeArrowheads="1"/>
          </p:cNvPicPr>
          <p:nvPr/>
        </p:nvPicPr>
        <p:blipFill>
          <a:blip r:embed="rId6" cstate="print"/>
          <a:srcRect/>
          <a:stretch>
            <a:fillRect/>
          </a:stretch>
        </p:blipFill>
        <p:spPr bwMode="auto">
          <a:xfrm>
            <a:off x="4673677" y="773088"/>
            <a:ext cx="4443211" cy="3055155"/>
          </a:xfrm>
          <a:prstGeom prst="rect">
            <a:avLst/>
          </a:prstGeom>
          <a:noFill/>
          <a:ln w="9525">
            <a:noFill/>
            <a:miter lim="800000"/>
            <a:headEnd/>
            <a:tailEnd/>
          </a:ln>
        </p:spPr>
      </p:pic>
      <p:pic>
        <p:nvPicPr>
          <p:cNvPr id="28" name="Picture 4"/>
          <p:cNvPicPr>
            <a:picLocks noChangeAspect="1" noChangeArrowheads="1"/>
          </p:cNvPicPr>
          <p:nvPr/>
        </p:nvPicPr>
        <p:blipFill>
          <a:blip r:embed="rId7" cstate="print"/>
          <a:srcRect/>
          <a:stretch>
            <a:fillRect/>
          </a:stretch>
        </p:blipFill>
        <p:spPr bwMode="auto">
          <a:xfrm>
            <a:off x="259904" y="3730372"/>
            <a:ext cx="4486141" cy="3019380"/>
          </a:xfrm>
          <a:prstGeom prst="rect">
            <a:avLst/>
          </a:prstGeom>
          <a:noFill/>
          <a:ln w="9525">
            <a:noFill/>
            <a:miter lim="800000"/>
            <a:headEnd/>
            <a:tailEnd/>
          </a:ln>
        </p:spPr>
      </p:pic>
      <p:pic>
        <p:nvPicPr>
          <p:cNvPr id="29" name="Picture 5"/>
          <p:cNvPicPr>
            <a:picLocks noChangeAspect="1" noChangeArrowheads="1"/>
          </p:cNvPicPr>
          <p:nvPr/>
        </p:nvPicPr>
        <p:blipFill>
          <a:blip r:embed="rId8" cstate="print"/>
          <a:srcRect/>
          <a:stretch>
            <a:fillRect/>
          </a:stretch>
        </p:blipFill>
        <p:spPr bwMode="auto">
          <a:xfrm>
            <a:off x="4616896" y="3725416"/>
            <a:ext cx="4572000" cy="30050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0"/>
                                        </p:tgtEl>
                                        <p:attrNameLst>
                                          <p:attrName>ppt_x</p:attrName>
                                        </p:attrNameLst>
                                      </p:cBhvr>
                                      <p:tavLst>
                                        <p:tav tm="0">
                                          <p:val>
                                            <p:strVal val="ppt_x"/>
                                          </p:val>
                                        </p:tav>
                                        <p:tav tm="100000">
                                          <p:val>
                                            <p:strVal val="ppt_x"/>
                                          </p:val>
                                        </p:tav>
                                      </p:tavLst>
                                    </p:anim>
                                    <p:anim calcmode="lin" valueType="num">
                                      <p:cBhvr additive="base">
                                        <p:cTn id="25" dur="500"/>
                                        <p:tgtEl>
                                          <p:spTgt spid="20"/>
                                        </p:tgtEl>
                                        <p:attrNameLst>
                                          <p:attrName>ppt_y</p:attrName>
                                        </p:attrNameLst>
                                      </p:cBhvr>
                                      <p:tavLst>
                                        <p:tav tm="0">
                                          <p:val>
                                            <p:strVal val="ppt_y"/>
                                          </p:val>
                                        </p:tav>
                                        <p:tav tm="100000">
                                          <p:val>
                                            <p:strVal val="1+ppt_h/2"/>
                                          </p:val>
                                        </p:tav>
                                      </p:tavLst>
                                    </p:anim>
                                    <p:set>
                                      <p:cBhvr>
                                        <p:cTn id="26" dur="1" fill="hold">
                                          <p:stCondLst>
                                            <p:cond delay="499"/>
                                          </p:stCondLst>
                                        </p:cTn>
                                        <p:tgtEl>
                                          <p:spTgt spid="2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23"/>
                                        </p:tgtEl>
                                        <p:attrNameLst>
                                          <p:attrName>ppt_x</p:attrName>
                                        </p:attrNameLst>
                                      </p:cBhvr>
                                      <p:tavLst>
                                        <p:tav tm="0">
                                          <p:val>
                                            <p:strVal val="ppt_x"/>
                                          </p:val>
                                        </p:tav>
                                        <p:tav tm="100000">
                                          <p:val>
                                            <p:strVal val="ppt_x"/>
                                          </p:val>
                                        </p:tav>
                                      </p:tavLst>
                                    </p:anim>
                                    <p:anim calcmode="lin" valueType="num">
                                      <p:cBhvr additive="base">
                                        <p:cTn id="29" dur="500"/>
                                        <p:tgtEl>
                                          <p:spTgt spid="23"/>
                                        </p:tgtEl>
                                        <p:attrNameLst>
                                          <p:attrName>ppt_y</p:attrName>
                                        </p:attrNameLst>
                                      </p:cBhvr>
                                      <p:tavLst>
                                        <p:tav tm="0">
                                          <p:val>
                                            <p:strVal val="ppt_y"/>
                                          </p:val>
                                        </p:tav>
                                        <p:tav tm="100000">
                                          <p:val>
                                            <p:strVal val="1+ppt_h/2"/>
                                          </p:val>
                                        </p:tav>
                                      </p:tavLst>
                                    </p:anim>
                                    <p:set>
                                      <p:cBhvr>
                                        <p:cTn id="30" dur="1" fill="hold">
                                          <p:stCondLst>
                                            <p:cond delay="499"/>
                                          </p:stCondLst>
                                        </p:cTn>
                                        <p:tgtEl>
                                          <p:spTgt spid="2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ppt_x"/>
                                          </p:val>
                                        </p:tav>
                                      </p:tavLst>
                                    </p:anim>
                                    <p:anim calcmode="lin" valueType="num">
                                      <p:cBhvr additive="base">
                                        <p:cTn id="33" dur="500"/>
                                        <p:tgtEl>
                                          <p:spTgt spid="24"/>
                                        </p:tgtEl>
                                        <p:attrNameLst>
                                          <p:attrName>ppt_y</p:attrName>
                                        </p:attrNameLst>
                                      </p:cBhvr>
                                      <p:tavLst>
                                        <p:tav tm="0">
                                          <p:val>
                                            <p:strVal val="ppt_y"/>
                                          </p:val>
                                        </p:tav>
                                        <p:tav tm="100000">
                                          <p:val>
                                            <p:strVal val="1+ppt_h/2"/>
                                          </p:val>
                                        </p:tav>
                                      </p:tavLst>
                                    </p:anim>
                                    <p:set>
                                      <p:cBhvr>
                                        <p:cTn id="34" dur="1" fill="hold">
                                          <p:stCondLst>
                                            <p:cond delay="499"/>
                                          </p:stCondLst>
                                        </p:cTn>
                                        <p:tgtEl>
                                          <p:spTgt spid="24"/>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25"/>
                                        </p:tgtEl>
                                        <p:attrNameLst>
                                          <p:attrName>ppt_x</p:attrName>
                                        </p:attrNameLst>
                                      </p:cBhvr>
                                      <p:tavLst>
                                        <p:tav tm="0">
                                          <p:val>
                                            <p:strVal val="ppt_x"/>
                                          </p:val>
                                        </p:tav>
                                        <p:tav tm="100000">
                                          <p:val>
                                            <p:strVal val="ppt_x"/>
                                          </p:val>
                                        </p:tav>
                                      </p:tavLst>
                                    </p:anim>
                                    <p:anim calcmode="lin" valueType="num">
                                      <p:cBhvr additive="base">
                                        <p:cTn id="37" dur="500"/>
                                        <p:tgtEl>
                                          <p:spTgt spid="25"/>
                                        </p:tgtEl>
                                        <p:attrNameLst>
                                          <p:attrName>ppt_y</p:attrName>
                                        </p:attrNameLst>
                                      </p:cBhvr>
                                      <p:tavLst>
                                        <p:tav tm="0">
                                          <p:val>
                                            <p:strVal val="ppt_y"/>
                                          </p:val>
                                        </p:tav>
                                        <p:tav tm="100000">
                                          <p:val>
                                            <p:strVal val="1+ppt_h/2"/>
                                          </p:val>
                                        </p:tav>
                                      </p:tavLst>
                                    </p:anim>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6"/>
                                        </p:tgtEl>
                                        <p:attrNameLst>
                                          <p:attrName>ppt_x</p:attrName>
                                        </p:attrNameLst>
                                      </p:cBhvr>
                                      <p:tavLst>
                                        <p:tav tm="0">
                                          <p:val>
                                            <p:strVal val="ppt_x"/>
                                          </p:val>
                                        </p:tav>
                                        <p:tav tm="100000">
                                          <p:val>
                                            <p:strVal val="ppt_x"/>
                                          </p:val>
                                        </p:tav>
                                      </p:tavLst>
                                    </p:anim>
                                    <p:anim calcmode="lin" valueType="num">
                                      <p:cBhvr additive="base">
                                        <p:cTn id="61" dur="500"/>
                                        <p:tgtEl>
                                          <p:spTgt spid="26"/>
                                        </p:tgtEl>
                                        <p:attrNameLst>
                                          <p:attrName>ppt_y</p:attrName>
                                        </p:attrNameLst>
                                      </p:cBhvr>
                                      <p:tavLst>
                                        <p:tav tm="0">
                                          <p:val>
                                            <p:strVal val="ppt_y"/>
                                          </p:val>
                                        </p:tav>
                                        <p:tav tm="100000">
                                          <p:val>
                                            <p:strVal val="1+ppt_h/2"/>
                                          </p:val>
                                        </p:tav>
                                      </p:tavLst>
                                    </p:anim>
                                    <p:set>
                                      <p:cBhvr>
                                        <p:cTn id="62" dur="1" fill="hold">
                                          <p:stCondLst>
                                            <p:cond delay="499"/>
                                          </p:stCondLst>
                                        </p:cTn>
                                        <p:tgtEl>
                                          <p:spTgt spid="26"/>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27"/>
                                        </p:tgtEl>
                                        <p:attrNameLst>
                                          <p:attrName>ppt_x</p:attrName>
                                        </p:attrNameLst>
                                      </p:cBhvr>
                                      <p:tavLst>
                                        <p:tav tm="0">
                                          <p:val>
                                            <p:strVal val="ppt_x"/>
                                          </p:val>
                                        </p:tav>
                                        <p:tav tm="100000">
                                          <p:val>
                                            <p:strVal val="ppt_x"/>
                                          </p:val>
                                        </p:tav>
                                      </p:tavLst>
                                    </p:anim>
                                    <p:anim calcmode="lin" valueType="num">
                                      <p:cBhvr additive="base">
                                        <p:cTn id="65" dur="500"/>
                                        <p:tgtEl>
                                          <p:spTgt spid="27"/>
                                        </p:tgtEl>
                                        <p:attrNameLst>
                                          <p:attrName>ppt_y</p:attrName>
                                        </p:attrNameLst>
                                      </p:cBhvr>
                                      <p:tavLst>
                                        <p:tav tm="0">
                                          <p:val>
                                            <p:strVal val="ppt_y"/>
                                          </p:val>
                                        </p:tav>
                                        <p:tav tm="100000">
                                          <p:val>
                                            <p:strVal val="1+ppt_h/2"/>
                                          </p:val>
                                        </p:tav>
                                      </p:tavLst>
                                    </p:anim>
                                    <p:set>
                                      <p:cBhvr>
                                        <p:cTn id="66" dur="1" fill="hold">
                                          <p:stCondLst>
                                            <p:cond delay="499"/>
                                          </p:stCondLst>
                                        </p:cTn>
                                        <p:tgtEl>
                                          <p:spTgt spid="27"/>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28"/>
                                        </p:tgtEl>
                                        <p:attrNameLst>
                                          <p:attrName>ppt_x</p:attrName>
                                        </p:attrNameLst>
                                      </p:cBhvr>
                                      <p:tavLst>
                                        <p:tav tm="0">
                                          <p:val>
                                            <p:strVal val="ppt_x"/>
                                          </p:val>
                                        </p:tav>
                                        <p:tav tm="100000">
                                          <p:val>
                                            <p:strVal val="ppt_x"/>
                                          </p:val>
                                        </p:tav>
                                      </p:tavLst>
                                    </p:anim>
                                    <p:anim calcmode="lin" valueType="num">
                                      <p:cBhvr additive="base">
                                        <p:cTn id="69" dur="500"/>
                                        <p:tgtEl>
                                          <p:spTgt spid="28"/>
                                        </p:tgtEl>
                                        <p:attrNameLst>
                                          <p:attrName>ppt_y</p:attrName>
                                        </p:attrNameLst>
                                      </p:cBhvr>
                                      <p:tavLst>
                                        <p:tav tm="0">
                                          <p:val>
                                            <p:strVal val="ppt_y"/>
                                          </p:val>
                                        </p:tav>
                                        <p:tav tm="100000">
                                          <p:val>
                                            <p:strVal val="1+ppt_h/2"/>
                                          </p:val>
                                        </p:tav>
                                      </p:tavLst>
                                    </p:anim>
                                    <p:set>
                                      <p:cBhvr>
                                        <p:cTn id="70" dur="1" fill="hold">
                                          <p:stCondLst>
                                            <p:cond delay="499"/>
                                          </p:stCondLst>
                                        </p:cTn>
                                        <p:tgtEl>
                                          <p:spTgt spid="28"/>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29"/>
                                        </p:tgtEl>
                                        <p:attrNameLst>
                                          <p:attrName>ppt_x</p:attrName>
                                        </p:attrNameLst>
                                      </p:cBhvr>
                                      <p:tavLst>
                                        <p:tav tm="0">
                                          <p:val>
                                            <p:strVal val="ppt_x"/>
                                          </p:val>
                                        </p:tav>
                                        <p:tav tm="100000">
                                          <p:val>
                                            <p:strVal val="ppt_x"/>
                                          </p:val>
                                        </p:tav>
                                      </p:tavLst>
                                    </p:anim>
                                    <p:anim calcmode="lin" valueType="num">
                                      <p:cBhvr additive="base">
                                        <p:cTn id="73" dur="500"/>
                                        <p:tgtEl>
                                          <p:spTgt spid="29"/>
                                        </p:tgtEl>
                                        <p:attrNameLst>
                                          <p:attrName>ppt_y</p:attrName>
                                        </p:attrNameLst>
                                      </p:cBhvr>
                                      <p:tavLst>
                                        <p:tav tm="0">
                                          <p:val>
                                            <p:strVal val="ppt_y"/>
                                          </p:val>
                                        </p:tav>
                                        <p:tav tm="100000">
                                          <p:val>
                                            <p:strVal val="1+ppt_h/2"/>
                                          </p:val>
                                        </p:tav>
                                      </p:tavLst>
                                    </p:anim>
                                    <p:set>
                                      <p:cBhvr>
                                        <p:cTn id="7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260648"/>
            <a:ext cx="525658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kumimoji="1" lang="ja-JP" altLang="en-US" sz="2800" dirty="0">
              <a:latin typeface="小塚ゴシック Pro EL" pitchFamily="34" charset="-128"/>
              <a:ea typeface="小塚ゴシック Pro EL" pitchFamily="34" charset="-128"/>
            </a:endParaRPr>
          </a:p>
        </p:txBody>
      </p:sp>
      <p:sp>
        <p:nvSpPr>
          <p:cNvPr id="6" name="テキスト ボックス 5"/>
          <p:cNvSpPr txBox="1"/>
          <p:nvPr/>
        </p:nvSpPr>
        <p:spPr>
          <a:xfrm>
            <a:off x="2411760" y="476672"/>
            <a:ext cx="4608512"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Ejected mass</a:t>
            </a:r>
            <a:r>
              <a:rPr kumimoji="1" lang="ja-JP" altLang="en-US" sz="2400" dirty="0" smtClean="0">
                <a:latin typeface="小塚ゴシック Pro EL" pitchFamily="34" charset="-128"/>
                <a:ea typeface="小塚ゴシック Pro EL" pitchFamily="34" charset="-128"/>
              </a:rPr>
              <a:t>（</a:t>
            </a:r>
            <a:r>
              <a:rPr kumimoji="1" lang="ja-JP" altLang="en-US" sz="2400" dirty="0" smtClean="0">
                <a:latin typeface="ＭＳ 明朝"/>
                <a:ea typeface="ＭＳ 明朝"/>
              </a:rPr>
              <a:t>∫</a:t>
            </a:r>
            <a:r>
              <a:rPr kumimoji="1" lang="en-US" altLang="ja-JP" sz="2400" baseline="-25000" dirty="0" err="1" smtClean="0">
                <a:latin typeface="小塚ゴシック Pro EL" pitchFamily="34" charset="-128"/>
                <a:ea typeface="小塚ゴシック Pro EL" pitchFamily="34" charset="-128"/>
              </a:rPr>
              <a:t>ut</a:t>
            </a:r>
            <a:r>
              <a:rPr kumimoji="1" lang="en-US" altLang="ja-JP" sz="2400" baseline="-25000" dirty="0" smtClean="0">
                <a:latin typeface="小塚ゴシック Pro EL" pitchFamily="34" charset="-128"/>
                <a:ea typeface="小塚ゴシック Pro EL" pitchFamily="34" charset="-128"/>
              </a:rPr>
              <a:t>&lt;-1</a:t>
            </a:r>
            <a:r>
              <a:rPr kumimoji="1" lang="el-GR" altLang="ja-JP" sz="2400" dirty="0" smtClean="0">
                <a:latin typeface="小塚ゴシック Pro EL" pitchFamily="34" charset="-128"/>
                <a:ea typeface="小塚ゴシック Pro EL" pitchFamily="34" charset="-128"/>
              </a:rPr>
              <a:t>ρ</a:t>
            </a:r>
            <a:r>
              <a:rPr lang="en-US" altLang="ja-JP" sz="2400" baseline="-25000" dirty="0" smtClean="0">
                <a:latin typeface="小塚ゴシック Pro EL" pitchFamily="34" charset="-128"/>
                <a:ea typeface="小塚ゴシック Pro EL" pitchFamily="34" charset="-128"/>
              </a:rPr>
              <a:t>*</a:t>
            </a:r>
            <a:r>
              <a:rPr kumimoji="1" lang="en-US" altLang="ja-JP" sz="2400" dirty="0" err="1" smtClean="0">
                <a:latin typeface="小塚ゴシック Pro EL" pitchFamily="34" charset="-128"/>
                <a:ea typeface="小塚ゴシック Pro EL" pitchFamily="34" charset="-128"/>
              </a:rPr>
              <a:t>dV</a:t>
            </a:r>
            <a:r>
              <a:rPr kumimoji="1" lang="ja-JP" altLang="en-US" sz="2400" dirty="0" smtClean="0">
                <a:latin typeface="小塚ゴシック Pro EL" pitchFamily="34" charset="-128"/>
                <a:ea typeface="小塚ゴシック Pro EL" pitchFamily="34" charset="-128"/>
              </a:rPr>
              <a:t>）</a:t>
            </a:r>
            <a:endParaRPr kumimoji="1" lang="ja-JP" altLang="en-US" sz="2400" dirty="0">
              <a:latin typeface="小塚ゴシック Pro EL" pitchFamily="34" charset="-128"/>
              <a:ea typeface="小塚ゴシック Pro EL" pitchFamily="34" charset="-128"/>
            </a:endParaRPr>
          </a:p>
        </p:txBody>
      </p:sp>
      <p:sp>
        <p:nvSpPr>
          <p:cNvPr id="7" name="正方形/長方形 6"/>
          <p:cNvSpPr/>
          <p:nvPr/>
        </p:nvSpPr>
        <p:spPr>
          <a:xfrm>
            <a:off x="251520" y="4437112"/>
            <a:ext cx="8568952" cy="2369880"/>
          </a:xfrm>
          <a:prstGeom prst="rect">
            <a:avLst/>
          </a:prstGeom>
        </p:spPr>
        <p:txBody>
          <a:bodyPr wrap="square">
            <a:spAutoFit/>
          </a:bodyPr>
          <a:lstStyle/>
          <a:p>
            <a:r>
              <a:rPr lang="en-US" altLang="ja-JP" sz="2000" dirty="0" smtClean="0">
                <a:latin typeface="小塚ゴシック Pro L" pitchFamily="34" charset="-128"/>
                <a:ea typeface="小塚ゴシック Pro L" pitchFamily="34" charset="-128"/>
              </a:rPr>
              <a:t>‣</a:t>
            </a:r>
            <a:r>
              <a:rPr lang="en-US" altLang="ja-JP" sz="20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Synchrotron radiation </a:t>
            </a:r>
            <a:r>
              <a:rPr lang="en-US" altLang="ja-JP" dirty="0" smtClean="0">
                <a:latin typeface="小塚ゴシック Pro EL" pitchFamily="34" charset="-128"/>
                <a:ea typeface="小塚ゴシック Pro EL" pitchFamily="34" charset="-128"/>
              </a:rPr>
              <a:t>(</a:t>
            </a:r>
            <a:r>
              <a:rPr lang="en-US" altLang="ja-JP" dirty="0" err="1" smtClean="0">
                <a:latin typeface="小塚ゴシック Pro EL" pitchFamily="34" charset="-128"/>
                <a:ea typeface="小塚ゴシック Pro EL" pitchFamily="34" charset="-128"/>
              </a:rPr>
              <a:t>Nakar</a:t>
            </a:r>
            <a:r>
              <a:rPr lang="en-US" altLang="ja-JP" dirty="0" smtClean="0">
                <a:latin typeface="小塚ゴシック Pro EL" pitchFamily="34" charset="-128"/>
                <a:ea typeface="小塚ゴシック Pro EL" pitchFamily="34" charset="-128"/>
              </a:rPr>
              <a:t> &amp; </a:t>
            </a:r>
            <a:r>
              <a:rPr lang="en-US" altLang="ja-JP" dirty="0" err="1" smtClean="0">
                <a:latin typeface="小塚ゴシック Pro EL" pitchFamily="34" charset="-128"/>
                <a:ea typeface="小塚ゴシック Pro EL" pitchFamily="34" charset="-128"/>
              </a:rPr>
              <a:t>Piran</a:t>
            </a:r>
            <a:r>
              <a:rPr lang="en-US" altLang="ja-JP" dirty="0" smtClean="0">
                <a:latin typeface="小塚ゴシック Pro EL" pitchFamily="34" charset="-128"/>
                <a:ea typeface="小塚ゴシック Pro EL" pitchFamily="34" charset="-128"/>
              </a:rPr>
              <a:t> 11)</a:t>
            </a:r>
          </a:p>
          <a:p>
            <a:r>
              <a:rPr lang="en-US" altLang="ja-JP" sz="2000" dirty="0" smtClean="0">
                <a:latin typeface="小塚ゴシック Pro EL" pitchFamily="34" charset="-128"/>
                <a:ea typeface="小塚ゴシック Pro EL" pitchFamily="34" charset="-128"/>
              </a:rPr>
              <a:t>∼ 90μJy (</a:t>
            </a:r>
            <a:r>
              <a:rPr lang="en-US" altLang="ja-JP" sz="2000" dirty="0" smtClean="0">
                <a:solidFill>
                  <a:srgbClr val="FF0000"/>
                </a:solidFill>
                <a:latin typeface="小塚ゴシック Pro EL" pitchFamily="34" charset="-128"/>
                <a:ea typeface="小塚ゴシック Pro EL" pitchFamily="34" charset="-128"/>
              </a:rPr>
              <a:t>E</a:t>
            </a:r>
            <a:r>
              <a:rPr lang="en-US" altLang="ja-JP" sz="2000" baseline="-25000" dirty="0" smtClean="0">
                <a:solidFill>
                  <a:srgbClr val="FF0000"/>
                </a:solidFill>
                <a:latin typeface="小塚ゴシック Pro EL" pitchFamily="34" charset="-128"/>
                <a:ea typeface="小塚ゴシック Pro EL" pitchFamily="34" charset="-128"/>
              </a:rPr>
              <a:t>0</a:t>
            </a:r>
            <a:r>
              <a:rPr lang="en-US" altLang="ja-JP" sz="2000" dirty="0" smtClean="0">
                <a:latin typeface="小塚ゴシック Pro EL" pitchFamily="34" charset="-128"/>
                <a:ea typeface="小塚ゴシック Pro EL" pitchFamily="34" charset="-128"/>
              </a:rPr>
              <a:t>/10</a:t>
            </a:r>
            <a:r>
              <a:rPr lang="en-US" altLang="ja-JP" sz="2000" baseline="30000" dirty="0" smtClean="0">
                <a:latin typeface="小塚ゴシック Pro EL" pitchFamily="34" charset="-128"/>
                <a:ea typeface="小塚ゴシック Pro EL" pitchFamily="34" charset="-128"/>
              </a:rPr>
              <a:t>50</a:t>
            </a:r>
            <a:r>
              <a:rPr lang="en-US" altLang="ja-JP" sz="2000" dirty="0" smtClean="0">
                <a:latin typeface="小塚ゴシック Pro EL" pitchFamily="34" charset="-128"/>
                <a:ea typeface="小塚ゴシック Pro EL" pitchFamily="34" charset="-128"/>
              </a:rPr>
              <a:t>erg)(n</a:t>
            </a:r>
            <a:r>
              <a:rPr lang="en-US" altLang="ja-JP" sz="2000" baseline="-25000" dirty="0" smtClean="0">
                <a:latin typeface="小塚ゴシック Pro EL" pitchFamily="34" charset="-128"/>
                <a:ea typeface="小塚ゴシック Pro EL" pitchFamily="34" charset="-128"/>
              </a:rPr>
              <a:t>0</a:t>
            </a:r>
            <a:r>
              <a:rPr lang="en-US" altLang="ja-JP" sz="2000" dirty="0" smtClean="0">
                <a:latin typeface="小塚ゴシック Pro EL" pitchFamily="34" charset="-128"/>
                <a:ea typeface="小塚ゴシック Pro EL" pitchFamily="34" charset="-128"/>
              </a:rPr>
              <a:t>/1cm</a:t>
            </a:r>
            <a:r>
              <a:rPr lang="en-US" altLang="ja-JP" sz="2000" baseline="30000" dirty="0" smtClean="0">
                <a:latin typeface="小塚ゴシック Pro EL" pitchFamily="34" charset="-128"/>
                <a:ea typeface="小塚ゴシック Pro EL" pitchFamily="34" charset="-128"/>
              </a:rPr>
              <a:t>-3</a:t>
            </a:r>
            <a:r>
              <a:rPr lang="en-US" altLang="ja-JP" sz="2000" dirty="0" smtClean="0">
                <a:latin typeface="小塚ゴシック Pro EL" pitchFamily="34" charset="-128"/>
                <a:ea typeface="小塚ゴシック Pro EL" pitchFamily="34" charset="-128"/>
              </a:rPr>
              <a:t>)</a:t>
            </a:r>
            <a:r>
              <a:rPr lang="en-US" altLang="ja-JP" sz="2000" baseline="30000" dirty="0" smtClean="0">
                <a:latin typeface="小塚ゴシック Pro EL" pitchFamily="34" charset="-128"/>
                <a:ea typeface="小塚ゴシック Pro EL" pitchFamily="34" charset="-128"/>
              </a:rPr>
              <a:t>0.9</a:t>
            </a:r>
            <a:r>
              <a:rPr lang="en-US" altLang="ja-JP" sz="2000" dirty="0" smtClean="0">
                <a:latin typeface="小塚ゴシック Pro EL" pitchFamily="34" charset="-128"/>
                <a:ea typeface="小塚ゴシック Pro EL" pitchFamily="34" charset="-128"/>
              </a:rPr>
              <a:t>(</a:t>
            </a:r>
            <a:r>
              <a:rPr lang="en-US" altLang="ja-JP" sz="2000" dirty="0" smtClean="0">
                <a:solidFill>
                  <a:srgbClr val="FF0000"/>
                </a:solidFill>
                <a:latin typeface="小塚ゴシック Pro EL" pitchFamily="34" charset="-128"/>
                <a:ea typeface="小塚ゴシック Pro EL" pitchFamily="34" charset="-128"/>
              </a:rPr>
              <a:t>v/0.3c</a:t>
            </a:r>
            <a:r>
              <a:rPr lang="en-US" altLang="ja-JP" sz="2000" dirty="0" smtClean="0">
                <a:latin typeface="小塚ゴシック Pro EL" pitchFamily="34" charset="-128"/>
                <a:ea typeface="小塚ゴシック Pro EL" pitchFamily="34" charset="-128"/>
              </a:rPr>
              <a:t>)</a:t>
            </a:r>
            <a:r>
              <a:rPr lang="en-US" altLang="ja-JP" sz="2000" baseline="30000" dirty="0" smtClean="0">
                <a:latin typeface="小塚ゴシック Pro EL" pitchFamily="34" charset="-128"/>
                <a:ea typeface="小塚ゴシック Pro EL" pitchFamily="34" charset="-128"/>
              </a:rPr>
              <a:t>-2.8 </a:t>
            </a:r>
            <a:r>
              <a:rPr lang="en-US" altLang="ja-JP" sz="2000" dirty="0" smtClean="0">
                <a:latin typeface="小塚ゴシック Pro EL" pitchFamily="34" charset="-128"/>
                <a:ea typeface="小塚ゴシック Pro EL" pitchFamily="34" charset="-128"/>
              </a:rPr>
              <a:t>(D/200Mpc)</a:t>
            </a:r>
            <a:r>
              <a:rPr lang="en-US" altLang="ja-JP" sz="2000" baseline="30000" dirty="0" smtClean="0">
                <a:latin typeface="小塚ゴシック Pro EL" pitchFamily="34" charset="-128"/>
                <a:ea typeface="小塚ゴシック Pro EL" pitchFamily="34" charset="-128"/>
              </a:rPr>
              <a:t>-2</a:t>
            </a:r>
            <a:r>
              <a:rPr lang="en-US" altLang="ja-JP" sz="2000" dirty="0" smtClean="0">
                <a:latin typeface="小塚ゴシック Pro EL" pitchFamily="34" charset="-128"/>
                <a:ea typeface="小塚ゴシック Pro EL" pitchFamily="34" charset="-128"/>
              </a:rPr>
              <a:t> (</a:t>
            </a:r>
            <a:r>
              <a:rPr lang="el-GR" altLang="ja-JP" sz="2000" dirty="0" smtClean="0">
                <a:latin typeface="小塚ゴシック Pro EL" pitchFamily="34" charset="-128"/>
                <a:ea typeface="小塚ゴシック Pro EL" pitchFamily="34" charset="-128"/>
              </a:rPr>
              <a:t>ν</a:t>
            </a:r>
            <a:r>
              <a:rPr lang="en-US" altLang="ja-JP" sz="2000" baseline="-25000" dirty="0" err="1" smtClean="0">
                <a:latin typeface="小塚ゴシック Pro EL" pitchFamily="34" charset="-128"/>
                <a:ea typeface="小塚ゴシック Pro EL" pitchFamily="34" charset="-128"/>
              </a:rPr>
              <a:t>obs</a:t>
            </a:r>
            <a:r>
              <a:rPr lang="en-US" altLang="ja-JP" sz="2000" dirty="0" smtClean="0">
                <a:latin typeface="小塚ゴシック Pro EL" pitchFamily="34" charset="-128"/>
                <a:ea typeface="小塚ゴシック Pro EL" pitchFamily="34" charset="-128"/>
              </a:rPr>
              <a:t>/1.4 GHz) </a:t>
            </a:r>
            <a:r>
              <a:rPr lang="en-US" altLang="ja-JP" sz="2000" baseline="30000" dirty="0" smtClean="0">
                <a:latin typeface="小塚ゴシック Pro EL" pitchFamily="34" charset="-128"/>
                <a:ea typeface="小塚ゴシック Pro EL" pitchFamily="34" charset="-128"/>
              </a:rPr>
              <a:t>-0.75</a:t>
            </a:r>
          </a:p>
          <a:p>
            <a:r>
              <a:rPr lang="en-US" altLang="ja-JP" sz="2000" dirty="0" smtClean="0">
                <a:latin typeface="小塚ゴシック Pro L" pitchFamily="34" charset="-128"/>
                <a:ea typeface="小塚ゴシック Pro L" pitchFamily="34" charset="-128"/>
              </a:rPr>
              <a:t>‣</a:t>
            </a:r>
            <a:r>
              <a:rPr lang="en-US" altLang="ja-JP" sz="2400" dirty="0" smtClean="0">
                <a:latin typeface="小塚ゴシック Pro EL" pitchFamily="34" charset="-128"/>
                <a:ea typeface="小塚ゴシック Pro EL" pitchFamily="34" charset="-128"/>
              </a:rPr>
              <a:t>r-process element </a:t>
            </a:r>
            <a:r>
              <a:rPr lang="en-US" altLang="ja-JP" dirty="0" smtClean="0">
                <a:latin typeface="小塚ゴシック Pro EL" pitchFamily="34" charset="-128"/>
                <a:ea typeface="小塚ゴシック Pro EL" pitchFamily="34" charset="-128"/>
              </a:rPr>
              <a:t>(Li-</a:t>
            </a:r>
            <a:r>
              <a:rPr lang="en-US" altLang="ja-JP" dirty="0" err="1" smtClean="0">
                <a:latin typeface="小塚ゴシック Pro EL" pitchFamily="34" charset="-128"/>
                <a:ea typeface="小塚ゴシック Pro EL" pitchFamily="34" charset="-128"/>
              </a:rPr>
              <a:t>Paczynski</a:t>
            </a:r>
            <a:r>
              <a:rPr lang="en-US" altLang="ja-JP" dirty="0" smtClean="0">
                <a:latin typeface="小塚ゴシック Pro EL" pitchFamily="34" charset="-128"/>
                <a:ea typeface="小塚ゴシック Pro EL" pitchFamily="34" charset="-128"/>
              </a:rPr>
              <a:t> 98, Metzger+10, 12)</a:t>
            </a:r>
          </a:p>
          <a:p>
            <a:r>
              <a:rPr lang="en-US" altLang="ja-JP" sz="2000" dirty="0" err="1" smtClean="0">
                <a:latin typeface="小塚ゴシック Pro EL" pitchFamily="34" charset="-128"/>
                <a:ea typeface="小塚ゴシック Pro EL" pitchFamily="34" charset="-128"/>
              </a:rPr>
              <a:t>t</a:t>
            </a:r>
            <a:r>
              <a:rPr lang="en-US" altLang="ja-JP" sz="2000" baseline="-25000" dirty="0" err="1" smtClean="0">
                <a:latin typeface="小塚ゴシック Pro EL" pitchFamily="34" charset="-128"/>
                <a:ea typeface="小塚ゴシック Pro EL" pitchFamily="34" charset="-128"/>
              </a:rPr>
              <a:t>peak</a:t>
            </a:r>
            <a:r>
              <a:rPr lang="en-US" altLang="ja-JP" sz="2000" dirty="0" smtClean="0">
                <a:latin typeface="小塚ゴシック Pro EL" pitchFamily="34" charset="-128"/>
                <a:ea typeface="小塚ゴシック Pro EL" pitchFamily="34" charset="-128"/>
              </a:rPr>
              <a:t> ∼ 0.24 day (</a:t>
            </a:r>
            <a:r>
              <a:rPr lang="en-US" altLang="ja-JP" sz="2000" dirty="0" smtClean="0">
                <a:solidFill>
                  <a:srgbClr val="FF0000"/>
                </a:solidFill>
                <a:latin typeface="小塚ゴシック Pro EL" pitchFamily="34" charset="-128"/>
                <a:ea typeface="小塚ゴシック Pro EL" pitchFamily="34" charset="-128"/>
              </a:rPr>
              <a:t>v/0.3c</a:t>
            </a:r>
            <a:r>
              <a:rPr lang="en-US" altLang="ja-JP" sz="2000" dirty="0" smtClean="0">
                <a:latin typeface="小塚ゴシック Pro EL" pitchFamily="34" charset="-128"/>
                <a:ea typeface="小塚ゴシック Pro EL" pitchFamily="34" charset="-128"/>
              </a:rPr>
              <a:t>)</a:t>
            </a:r>
            <a:r>
              <a:rPr lang="en-US" altLang="ja-JP" sz="2000" baseline="30000" dirty="0" smtClean="0">
                <a:latin typeface="小塚ゴシック Pro EL" pitchFamily="34" charset="-128"/>
                <a:ea typeface="小塚ゴシック Pro EL" pitchFamily="34" charset="-128"/>
              </a:rPr>
              <a:t>-1/2 </a:t>
            </a:r>
            <a:r>
              <a:rPr lang="en-US" altLang="ja-JP" sz="2000" dirty="0" smtClean="0">
                <a:latin typeface="小塚ゴシック Pro EL" pitchFamily="34" charset="-128"/>
                <a:ea typeface="小塚ゴシック Pro EL" pitchFamily="34" charset="-128"/>
              </a:rPr>
              <a:t>(</a:t>
            </a:r>
            <a:r>
              <a:rPr lang="en-US" altLang="ja-JP" sz="2000" dirty="0" err="1" smtClean="0">
                <a:solidFill>
                  <a:srgbClr val="FF0000"/>
                </a:solidFill>
                <a:latin typeface="小塚ゴシック Pro EL" pitchFamily="34" charset="-128"/>
                <a:ea typeface="小塚ゴシック Pro EL" pitchFamily="34" charset="-128"/>
              </a:rPr>
              <a:t>M</a:t>
            </a:r>
            <a:r>
              <a:rPr lang="en-US" altLang="ja-JP" sz="2000" baseline="-25000" dirty="0" err="1" smtClean="0">
                <a:solidFill>
                  <a:srgbClr val="FF0000"/>
                </a:solidFill>
                <a:latin typeface="小塚ゴシック Pro EL" pitchFamily="34" charset="-128"/>
                <a:ea typeface="小塚ゴシック Pro EL" pitchFamily="34" charset="-128"/>
              </a:rPr>
              <a:t>eje</a:t>
            </a:r>
            <a:r>
              <a:rPr lang="en-US" altLang="ja-JP" sz="2000" dirty="0" smtClean="0">
                <a:latin typeface="小塚ゴシック Pro EL" pitchFamily="34" charset="-128"/>
                <a:ea typeface="小塚ゴシック Pro EL" pitchFamily="34" charset="-128"/>
              </a:rPr>
              <a:t>/10</a:t>
            </a:r>
            <a:r>
              <a:rPr lang="en-US" altLang="ja-JP" sz="2000" baseline="30000" dirty="0" smtClean="0">
                <a:latin typeface="小塚ゴシック Pro EL" pitchFamily="34" charset="-128"/>
                <a:ea typeface="小塚ゴシック Pro EL" pitchFamily="34" charset="-128"/>
              </a:rPr>
              <a:t>-2</a:t>
            </a:r>
            <a:r>
              <a:rPr lang="en-US" altLang="ja-JP" sz="2000" dirty="0" smtClean="0">
                <a:latin typeface="小塚ゴシック Pro EL" pitchFamily="34" charset="-128"/>
                <a:ea typeface="小塚ゴシック Pro EL" pitchFamily="34" charset="-128"/>
              </a:rPr>
              <a:t> M</a:t>
            </a:r>
            <a:r>
              <a:rPr lang="en-US" altLang="ja-JP" sz="2000" baseline="-25000" dirty="0" smtClean="0">
                <a:latin typeface="小塚ゴシック Pro EL" pitchFamily="34" charset="-128"/>
                <a:ea typeface="小塚ゴシック Pro EL" pitchFamily="34" charset="-128"/>
                <a:sym typeface="Wingdings 2"/>
              </a:rPr>
              <a:t> </a:t>
            </a:r>
            <a:r>
              <a:rPr lang="en-US" altLang="ja-JP" sz="2000" dirty="0" smtClean="0">
                <a:latin typeface="小塚ゴシック Pro EL" pitchFamily="34" charset="-128"/>
                <a:ea typeface="小塚ゴシック Pro EL" pitchFamily="34" charset="-128"/>
              </a:rPr>
              <a:t>)</a:t>
            </a:r>
            <a:r>
              <a:rPr lang="en-US" altLang="ja-JP" sz="2000" baseline="30000" dirty="0" smtClean="0">
                <a:latin typeface="小塚ゴシック Pro EL" pitchFamily="34" charset="-128"/>
                <a:ea typeface="小塚ゴシック Pro EL" pitchFamily="34" charset="-128"/>
              </a:rPr>
              <a:t>1/2</a:t>
            </a:r>
          </a:p>
          <a:p>
            <a:r>
              <a:rPr lang="en-US" altLang="ja-JP" sz="2000" dirty="0" err="1" smtClean="0">
                <a:latin typeface="小塚ゴシック Pro EL" pitchFamily="34" charset="-128"/>
                <a:ea typeface="小塚ゴシック Pro EL" pitchFamily="34" charset="-128"/>
              </a:rPr>
              <a:t>L</a:t>
            </a:r>
            <a:r>
              <a:rPr lang="en-US" altLang="ja-JP" sz="2000" baseline="-25000" dirty="0" err="1" smtClean="0">
                <a:latin typeface="小塚ゴシック Pro EL" pitchFamily="34" charset="-128"/>
                <a:ea typeface="小塚ゴシック Pro EL" pitchFamily="34" charset="-128"/>
              </a:rPr>
              <a:t>peak</a:t>
            </a:r>
            <a:r>
              <a:rPr lang="en-US" altLang="ja-JP" sz="2000" dirty="0" smtClean="0">
                <a:latin typeface="小塚ゴシック Pro EL" pitchFamily="34" charset="-128"/>
                <a:ea typeface="小塚ゴシック Pro EL" pitchFamily="34" charset="-128"/>
              </a:rPr>
              <a:t> ∼ 2.6 ×10</a:t>
            </a:r>
            <a:r>
              <a:rPr lang="en-US" altLang="ja-JP" sz="2000" baseline="30000" dirty="0" smtClean="0">
                <a:latin typeface="小塚ゴシック Pro EL" pitchFamily="34" charset="-128"/>
                <a:ea typeface="小塚ゴシック Pro EL" pitchFamily="34" charset="-128"/>
              </a:rPr>
              <a:t>42</a:t>
            </a:r>
            <a:r>
              <a:rPr lang="en-US" altLang="ja-JP" sz="2000" dirty="0" smtClean="0">
                <a:latin typeface="小塚ゴシック Pro EL" pitchFamily="34" charset="-128"/>
                <a:ea typeface="小塚ゴシック Pro EL" pitchFamily="34" charset="-128"/>
              </a:rPr>
              <a:t> erg/s (f/3×10</a:t>
            </a:r>
            <a:r>
              <a:rPr lang="en-US" altLang="ja-JP" sz="2000" baseline="30000" dirty="0" smtClean="0">
                <a:latin typeface="小塚ゴシック Pro EL" pitchFamily="34" charset="-128"/>
                <a:ea typeface="小塚ゴシック Pro EL" pitchFamily="34" charset="-128"/>
              </a:rPr>
              <a:t>-6</a:t>
            </a:r>
            <a:r>
              <a:rPr lang="en-US" altLang="ja-JP" sz="2000" dirty="0" smtClean="0">
                <a:latin typeface="小塚ゴシック Pro EL" pitchFamily="34" charset="-128"/>
                <a:ea typeface="小塚ゴシック Pro EL" pitchFamily="34" charset="-128"/>
              </a:rPr>
              <a:t>) (</a:t>
            </a:r>
            <a:r>
              <a:rPr lang="en-US" altLang="ja-JP" sz="2000" dirty="0" smtClean="0">
                <a:solidFill>
                  <a:srgbClr val="FF0000"/>
                </a:solidFill>
                <a:latin typeface="小塚ゴシック Pro EL" pitchFamily="34" charset="-128"/>
                <a:ea typeface="小塚ゴシック Pro EL" pitchFamily="34" charset="-128"/>
              </a:rPr>
              <a:t>v/0.3c</a:t>
            </a:r>
            <a:r>
              <a:rPr lang="en-US" altLang="ja-JP" sz="2000" dirty="0" smtClean="0">
                <a:latin typeface="小塚ゴシック Pro EL" pitchFamily="34" charset="-128"/>
                <a:ea typeface="小塚ゴシック Pro EL" pitchFamily="34" charset="-128"/>
              </a:rPr>
              <a:t>)</a:t>
            </a:r>
            <a:r>
              <a:rPr lang="en-US" altLang="ja-JP" sz="2000" baseline="30000" dirty="0" smtClean="0">
                <a:latin typeface="小塚ゴシック Pro EL" pitchFamily="34" charset="-128"/>
                <a:ea typeface="小塚ゴシック Pro EL" pitchFamily="34" charset="-128"/>
              </a:rPr>
              <a:t>1/2 </a:t>
            </a:r>
            <a:r>
              <a:rPr lang="en-US" altLang="ja-JP" sz="2000" dirty="0" smtClean="0">
                <a:latin typeface="小塚ゴシック Pro EL" pitchFamily="34" charset="-128"/>
                <a:ea typeface="小塚ゴシック Pro EL" pitchFamily="34" charset="-128"/>
              </a:rPr>
              <a:t>(</a:t>
            </a:r>
            <a:r>
              <a:rPr lang="en-US" altLang="ja-JP" sz="2000" dirty="0" err="1" smtClean="0">
                <a:solidFill>
                  <a:srgbClr val="FF0000"/>
                </a:solidFill>
                <a:latin typeface="小塚ゴシック Pro EL" pitchFamily="34" charset="-128"/>
                <a:ea typeface="小塚ゴシック Pro EL" pitchFamily="34" charset="-128"/>
              </a:rPr>
              <a:t>M</a:t>
            </a:r>
            <a:r>
              <a:rPr lang="en-US" altLang="ja-JP" sz="2000" baseline="-25000" dirty="0" err="1" smtClean="0">
                <a:solidFill>
                  <a:srgbClr val="FF0000"/>
                </a:solidFill>
                <a:latin typeface="小塚ゴシック Pro EL" pitchFamily="34" charset="-128"/>
                <a:ea typeface="小塚ゴシック Pro EL" pitchFamily="34" charset="-128"/>
              </a:rPr>
              <a:t>eje</a:t>
            </a:r>
            <a:r>
              <a:rPr lang="en-US" altLang="ja-JP" sz="2000" dirty="0" smtClean="0">
                <a:latin typeface="小塚ゴシック Pro EL" pitchFamily="34" charset="-128"/>
                <a:ea typeface="小塚ゴシック Pro EL" pitchFamily="34" charset="-128"/>
              </a:rPr>
              <a:t>/10</a:t>
            </a:r>
            <a:r>
              <a:rPr lang="en-US" altLang="ja-JP" sz="2000" baseline="30000" dirty="0" smtClean="0">
                <a:latin typeface="小塚ゴシック Pro EL" pitchFamily="34" charset="-128"/>
                <a:ea typeface="小塚ゴシック Pro EL" pitchFamily="34" charset="-128"/>
              </a:rPr>
              <a:t>-2</a:t>
            </a:r>
            <a:r>
              <a:rPr lang="en-US" altLang="ja-JP" sz="2000" dirty="0" smtClean="0">
                <a:latin typeface="小塚ゴシック Pro EL" pitchFamily="34" charset="-128"/>
                <a:ea typeface="小塚ゴシック Pro EL" pitchFamily="34" charset="-128"/>
              </a:rPr>
              <a:t> M</a:t>
            </a:r>
            <a:r>
              <a:rPr lang="en-US" altLang="ja-JP" sz="2000" baseline="-25000" dirty="0" smtClean="0">
                <a:latin typeface="小塚ゴシック Pro EL" pitchFamily="34" charset="-128"/>
                <a:ea typeface="小塚ゴシック Pro EL" pitchFamily="34" charset="-128"/>
                <a:sym typeface="Wingdings 2"/>
              </a:rPr>
              <a:t> </a:t>
            </a:r>
            <a:r>
              <a:rPr lang="en-US" altLang="ja-JP" sz="2000" dirty="0" smtClean="0">
                <a:latin typeface="小塚ゴシック Pro EL" pitchFamily="34" charset="-128"/>
                <a:ea typeface="小塚ゴシック Pro EL" pitchFamily="34" charset="-128"/>
              </a:rPr>
              <a:t>)</a:t>
            </a:r>
            <a:r>
              <a:rPr lang="en-US" altLang="ja-JP" sz="2000" baseline="30000" dirty="0" smtClean="0">
                <a:latin typeface="小塚ゴシック Pro EL" pitchFamily="34" charset="-128"/>
                <a:ea typeface="小塚ゴシック Pro EL" pitchFamily="34" charset="-128"/>
              </a:rPr>
              <a:t>1/2</a:t>
            </a:r>
          </a:p>
          <a:p>
            <a:endParaRPr lang="en-US" altLang="ja-JP" sz="2000" dirty="0" smtClean="0">
              <a:latin typeface="小塚ゴシック Pro L" pitchFamily="34" charset="-128"/>
              <a:ea typeface="小塚ゴシック Pro L" pitchFamily="34" charset="-128"/>
            </a:endParaRPr>
          </a:p>
          <a:p>
            <a:r>
              <a:rPr lang="en-US" altLang="ja-JP" sz="2000" dirty="0" smtClean="0">
                <a:latin typeface="小塚ゴシック Pro EL" pitchFamily="34" charset="-128"/>
                <a:ea typeface="小塚ゴシック Pro EL" pitchFamily="34" charset="-128"/>
              </a:rPr>
              <a:t>Could be detected with future-planed radio or infrared-optical detectors</a:t>
            </a:r>
          </a:p>
        </p:txBody>
      </p:sp>
      <p:pic>
        <p:nvPicPr>
          <p:cNvPr id="4100" name="Picture 4"/>
          <p:cNvPicPr>
            <a:picLocks noChangeAspect="1" noChangeArrowheads="1"/>
          </p:cNvPicPr>
          <p:nvPr/>
        </p:nvPicPr>
        <p:blipFill>
          <a:blip r:embed="rId3" cstate="print"/>
          <a:srcRect/>
          <a:stretch>
            <a:fillRect/>
          </a:stretch>
        </p:blipFill>
        <p:spPr bwMode="auto">
          <a:xfrm>
            <a:off x="1691680" y="1018491"/>
            <a:ext cx="4896544" cy="3346613"/>
          </a:xfrm>
          <a:prstGeom prst="rect">
            <a:avLst/>
          </a:prstGeom>
          <a:noFill/>
          <a:ln w="9525">
            <a:noFill/>
            <a:miter lim="800000"/>
            <a:headEnd/>
            <a:tailEnd/>
          </a:ln>
        </p:spPr>
      </p:pic>
      <p:cxnSp>
        <p:nvCxnSpPr>
          <p:cNvPr id="8" name="直線コネクタ 7"/>
          <p:cNvCxnSpPr/>
          <p:nvPr/>
        </p:nvCxnSpPr>
        <p:spPr>
          <a:xfrm>
            <a:off x="4788024" y="2051556"/>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4788024" y="2483604"/>
            <a:ext cx="50405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5292080" y="1835532"/>
            <a:ext cx="2232248" cy="369332"/>
          </a:xfrm>
          <a:prstGeom prst="rect">
            <a:avLst/>
          </a:prstGeom>
          <a:noFill/>
        </p:spPr>
        <p:txBody>
          <a:bodyPr wrap="square" rtlCol="0">
            <a:spAutoFit/>
          </a:bodyPr>
          <a:lstStyle/>
          <a:p>
            <a:r>
              <a:rPr kumimoji="1" lang="en-US" altLang="ja-JP" dirty="0" smtClean="0">
                <a:solidFill>
                  <a:srgbClr val="FF0000"/>
                </a:solidFill>
                <a:latin typeface="小塚ゴシック Pro EL" pitchFamily="34" charset="-128"/>
                <a:ea typeface="小塚ゴシック Pro EL" pitchFamily="34" charset="-128"/>
              </a:rPr>
              <a:t>Spin</a:t>
            </a:r>
            <a:endParaRPr kumimoji="1" lang="ja-JP" altLang="en-US" dirty="0">
              <a:solidFill>
                <a:srgbClr val="FF0000"/>
              </a:solidFill>
              <a:latin typeface="小塚ゴシック Pro EL" pitchFamily="34" charset="-128"/>
              <a:ea typeface="小塚ゴシック Pro EL" pitchFamily="34" charset="-128"/>
            </a:endParaRPr>
          </a:p>
        </p:txBody>
      </p:sp>
      <p:sp>
        <p:nvSpPr>
          <p:cNvPr id="11" name="テキスト ボックス 10"/>
          <p:cNvSpPr txBox="1"/>
          <p:nvPr/>
        </p:nvSpPr>
        <p:spPr>
          <a:xfrm>
            <a:off x="5292080" y="2267580"/>
            <a:ext cx="2232248" cy="369332"/>
          </a:xfrm>
          <a:prstGeom prst="rect">
            <a:avLst/>
          </a:prstGeom>
          <a:noFill/>
        </p:spPr>
        <p:txBody>
          <a:bodyPr wrap="square" rtlCol="0">
            <a:spAutoFit/>
          </a:bodyPr>
          <a:lstStyle/>
          <a:p>
            <a:r>
              <a:rPr kumimoji="1" lang="en-US" altLang="ja-JP" dirty="0" smtClean="0">
                <a:solidFill>
                  <a:srgbClr val="00B050"/>
                </a:solidFill>
                <a:latin typeface="小塚ゴシック Pro EL" pitchFamily="34" charset="-128"/>
                <a:ea typeface="小塚ゴシック Pro EL" pitchFamily="34" charset="-128"/>
              </a:rPr>
              <a:t>No-spin</a:t>
            </a:r>
            <a:endParaRPr kumimoji="1" lang="ja-JP" altLang="en-US" dirty="0">
              <a:solidFill>
                <a:srgbClr val="00B050"/>
              </a:solidFill>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23528" y="231031"/>
            <a:ext cx="777686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Summary</a:t>
            </a:r>
            <a:endParaRPr kumimoji="1" lang="ja-JP" altLang="en-US" sz="2800" dirty="0">
              <a:latin typeface="小塚ゴシック Pro EL" pitchFamily="34" charset="-128"/>
              <a:ea typeface="小塚ゴシック Pro EL" pitchFamily="34" charset="-128"/>
            </a:endParaRPr>
          </a:p>
        </p:txBody>
      </p:sp>
      <p:sp>
        <p:nvSpPr>
          <p:cNvPr id="5" name="テキスト ボックス 4"/>
          <p:cNvSpPr txBox="1"/>
          <p:nvPr/>
        </p:nvSpPr>
        <p:spPr>
          <a:xfrm>
            <a:off x="323528" y="794315"/>
            <a:ext cx="8640960" cy="3724096"/>
          </a:xfrm>
          <a:prstGeom prst="rect">
            <a:avLst/>
          </a:prstGeom>
          <a:noFill/>
        </p:spPr>
        <p:txBody>
          <a:bodyPr wrap="square" rtlCol="0">
            <a:spAutoFit/>
          </a:bodyPr>
          <a:lstStyle/>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Numerical relativity </a:t>
            </a:r>
            <a:r>
              <a:rPr kumimoji="1" lang="en-US" altLang="ja-JP" sz="2400" dirty="0" smtClean="0">
                <a:latin typeface="小塚ゴシック Pro EL" pitchFamily="34" charset="-128"/>
                <a:ea typeface="小塚ゴシック Pro EL" pitchFamily="34" charset="-128"/>
              </a:rPr>
              <a:t>BH-NS simulation implementing T</a:t>
            </a:r>
            <a:r>
              <a:rPr lang="en-US" altLang="ja-JP" sz="2400" dirty="0" smtClean="0">
                <a:latin typeface="小塚ゴシック Pro EL" pitchFamily="34" charset="-128"/>
                <a:ea typeface="小塚ゴシック Pro EL" pitchFamily="34" charset="-128"/>
              </a:rPr>
              <a:t> ≠ </a:t>
            </a:r>
            <a:r>
              <a:rPr kumimoji="1" lang="en-US" altLang="ja-JP" sz="2400" dirty="0" smtClean="0">
                <a:latin typeface="小塚ゴシック Pro EL" pitchFamily="34" charset="-128"/>
                <a:ea typeface="小塚ゴシック Pro EL" pitchFamily="34" charset="-128"/>
              </a:rPr>
              <a:t>0 EOS and neutrino cooling</a:t>
            </a:r>
            <a:endParaRPr lang="en-US" altLang="ja-JP" sz="2400" dirty="0" smtClean="0">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NS:1.35M</a:t>
            </a:r>
            <a:r>
              <a:rPr lang="en-US" altLang="ja-JP" sz="2400" baseline="-25000" dirty="0" smtClean="0">
                <a:latin typeface="ＭＳ 明朝"/>
                <a:ea typeface="ＭＳ 明朝"/>
              </a:rPr>
              <a:t>☉</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BH: spin </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zero spin</a:t>
            </a: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spin</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zero spin</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Tidal disruption</a:t>
            </a:r>
          </a:p>
          <a:p>
            <a:r>
              <a:rPr lang="en-US" altLang="ja-JP" sz="2400" dirty="0" err="1" smtClean="0">
                <a:latin typeface="小塚ゴシック Pro EL" pitchFamily="34" charset="-128"/>
                <a:ea typeface="小塚ゴシック Pro EL" pitchFamily="34" charset="-128"/>
              </a:rPr>
              <a:t>Inspiral</a:t>
            </a:r>
            <a:r>
              <a:rPr lang="en-US" altLang="ja-JP" sz="2400" dirty="0" smtClean="0">
                <a:latin typeface="小塚ゴシック Pro EL" pitchFamily="34" charset="-128"/>
                <a:ea typeface="小塚ゴシック Pro EL" pitchFamily="34" charset="-128"/>
              </a:rPr>
              <a:t> phase </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positive spin model </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Extension due to the spin-orbit coupling</a:t>
            </a:r>
          </a:p>
          <a:p>
            <a:r>
              <a:rPr lang="en-US" altLang="ja-JP" sz="2400" dirty="0" smtClean="0">
                <a:latin typeface="小塚ゴシック Pro EL" pitchFamily="34" charset="-128"/>
                <a:ea typeface="小塚ゴシック Pro EL" pitchFamily="34" charset="-128"/>
              </a:rPr>
              <a:t>GW</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zero spin model</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Excitation of QNM</a:t>
            </a:r>
          </a:p>
          <a:p>
            <a:r>
              <a:rPr lang="en-US" altLang="ja-JP" sz="2400" dirty="0" smtClean="0">
                <a:latin typeface="小塚ゴシック Pro EL" pitchFamily="34" charset="-128"/>
                <a:ea typeface="小塚ゴシック Pro EL" pitchFamily="34" charset="-128"/>
              </a:rPr>
              <a:t>neutrino</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luminosity 10</a:t>
            </a:r>
            <a:r>
              <a:rPr lang="en-US" altLang="ja-JP" sz="2400" baseline="30000" dirty="0" smtClean="0">
                <a:latin typeface="小塚ゴシック Pro EL" pitchFamily="34" charset="-128"/>
                <a:ea typeface="小塚ゴシック Pro EL" pitchFamily="34" charset="-128"/>
              </a:rPr>
              <a:t>52-53</a:t>
            </a:r>
            <a:r>
              <a:rPr lang="en-US" altLang="ja-JP" sz="2400" dirty="0" smtClean="0">
                <a:latin typeface="小塚ゴシック Pro EL" pitchFamily="34" charset="-128"/>
                <a:ea typeface="小塚ゴシック Pro EL" pitchFamily="34" charset="-128"/>
              </a:rPr>
              <a:t> erg/s</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from the accretion disk </a:t>
            </a:r>
          </a:p>
          <a:p>
            <a:r>
              <a:rPr lang="en-US" altLang="ja-JP" sz="2400" dirty="0" smtClean="0">
                <a:latin typeface="小塚ゴシック Pro EL" pitchFamily="34" charset="-128"/>
                <a:ea typeface="小塚ゴシック Pro EL" pitchFamily="34" charset="-128"/>
              </a:rPr>
              <a:t>after the merger</a:t>
            </a:r>
          </a:p>
          <a:p>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anti-electron neutrino</a:t>
            </a:r>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electron neutrino</a:t>
            </a:r>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 μ,</a:t>
            </a:r>
            <a:r>
              <a:rPr lang="el-GR" altLang="ja-JP" sz="2000" dirty="0" smtClean="0">
                <a:latin typeface="小塚ゴシック Pro EL" pitchFamily="34" charset="-128"/>
                <a:ea typeface="小塚ゴシック Pro EL" pitchFamily="34" charset="-128"/>
              </a:rPr>
              <a:t>τ</a:t>
            </a:r>
            <a:r>
              <a:rPr lang="en-US" altLang="ja-JP" sz="2000" dirty="0" smtClean="0">
                <a:latin typeface="小塚ゴシック Pro EL" pitchFamily="34" charset="-128"/>
                <a:ea typeface="小塚ゴシック Pro EL" pitchFamily="34" charset="-128"/>
              </a:rPr>
              <a:t>-neutrino</a:t>
            </a:r>
            <a:r>
              <a:rPr lang="ja-JP" altLang="en-US" sz="2000" dirty="0" smtClean="0">
                <a:latin typeface="小塚ゴシック Pro EL" pitchFamily="34" charset="-128"/>
                <a:ea typeface="小塚ゴシック Pro EL" pitchFamily="34" charset="-128"/>
              </a:rPr>
              <a:t>）</a:t>
            </a:r>
            <a:endParaRPr lang="en-US" altLang="ja-JP" sz="2000" dirty="0" smtClean="0">
              <a:latin typeface="小塚ゴシック Pro EL" pitchFamily="34" charset="-128"/>
              <a:ea typeface="小塚ゴシック Pro EL" pitchFamily="34" charset="-128"/>
            </a:endParaRPr>
          </a:p>
        </p:txBody>
      </p:sp>
      <p:sp>
        <p:nvSpPr>
          <p:cNvPr id="6" name="テキスト ボックス 5"/>
          <p:cNvSpPr txBox="1"/>
          <p:nvPr/>
        </p:nvSpPr>
        <p:spPr>
          <a:xfrm>
            <a:off x="323528" y="4604935"/>
            <a:ext cx="8496944" cy="1200329"/>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Future issues</a:t>
            </a:r>
          </a:p>
          <a:p>
            <a:r>
              <a:rPr lang="ja-JP" altLang="en-US" sz="1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r-process calculation as post-process</a:t>
            </a: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Systematic study</a:t>
            </a:r>
            <a:endParaRPr kumimoji="1" lang="ja-JP" altLang="en-US" sz="2400"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36304" y="179929"/>
            <a:ext cx="874846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q, C, </a:t>
            </a:r>
            <a:r>
              <a:rPr lang="ja-JP" altLang="en-US" sz="2800" dirty="0" smtClean="0">
                <a:latin typeface="小塚ゴシック Pro EL" pitchFamily="34" charset="-128"/>
                <a:ea typeface="小塚ゴシック Pro EL" pitchFamily="34" charset="-128"/>
              </a:rPr>
              <a:t>と</a:t>
            </a:r>
            <a:r>
              <a:rPr lang="en-US" altLang="ja-JP" sz="2800" dirty="0" smtClean="0">
                <a:latin typeface="小塚ゴシック Pro EL" pitchFamily="34" charset="-128"/>
                <a:ea typeface="小塚ゴシック Pro EL" pitchFamily="34" charset="-128"/>
              </a:rPr>
              <a:t> a</a:t>
            </a:r>
            <a:r>
              <a:rPr lang="ja-JP" altLang="en-US" sz="2800" dirty="0" smtClean="0">
                <a:latin typeface="小塚ゴシック Pro EL" pitchFamily="34" charset="-128"/>
                <a:ea typeface="小塚ゴシック Pro EL" pitchFamily="34" charset="-128"/>
              </a:rPr>
              <a:t>の依存性</a:t>
            </a:r>
            <a:endParaRPr lang="en-US" altLang="ja-JP" sz="2800" dirty="0" smtClean="0">
              <a:latin typeface="小塚ゴシック Pro EL" pitchFamily="34" charset="-128"/>
              <a:ea typeface="小塚ゴシック Pro EL" pitchFamily="34" charset="-128"/>
            </a:endParaRPr>
          </a:p>
        </p:txBody>
      </p:sp>
      <p:sp>
        <p:nvSpPr>
          <p:cNvPr id="4" name="正方形/長方形 3"/>
          <p:cNvSpPr/>
          <p:nvPr/>
        </p:nvSpPr>
        <p:spPr>
          <a:xfrm>
            <a:off x="467544" y="836712"/>
            <a:ext cx="8352928" cy="1938992"/>
          </a:xfrm>
          <a:prstGeom prst="rect">
            <a:avLst/>
          </a:prstGeom>
          <a:ln>
            <a:noFill/>
          </a:ln>
        </p:spPr>
        <p:txBody>
          <a:bodyPr wrap="square">
            <a:spAutoFit/>
          </a:bodyPr>
          <a:lstStyle/>
          <a:p>
            <a:r>
              <a:rPr lang="en-US" altLang="ja-JP" sz="2400" dirty="0" err="1" smtClean="0">
                <a:solidFill>
                  <a:srgbClr val="0070C0"/>
                </a:solidFill>
                <a:latin typeface="小塚ゴシック Pro EL" pitchFamily="34" charset="-128"/>
                <a:ea typeface="小塚ゴシック Pro EL" pitchFamily="34" charset="-128"/>
              </a:rPr>
              <a:t>r</a:t>
            </a:r>
            <a:r>
              <a:rPr lang="en-US" altLang="ja-JP" sz="2400" baseline="-25000" dirty="0" err="1" smtClean="0">
                <a:solidFill>
                  <a:srgbClr val="0070C0"/>
                </a:solidFill>
                <a:latin typeface="小塚ゴシック Pro EL" pitchFamily="34" charset="-128"/>
                <a:ea typeface="小塚ゴシック Pro EL" pitchFamily="34" charset="-128"/>
              </a:rPr>
              <a:t>tidal</a:t>
            </a:r>
            <a:r>
              <a:rPr lang="en-US" altLang="ja-JP" sz="2400" dirty="0" smtClean="0">
                <a:solidFill>
                  <a:srgbClr val="0070C0"/>
                </a:solidFill>
                <a:latin typeface="小塚ゴシック Pro EL" pitchFamily="34" charset="-128"/>
                <a:ea typeface="小塚ゴシック Pro EL" pitchFamily="34" charset="-128"/>
              </a:rPr>
              <a:t> / M</a:t>
            </a:r>
            <a:r>
              <a:rPr lang="en-US" altLang="ja-JP" sz="2400" baseline="-25000" dirty="0" smtClean="0">
                <a:solidFill>
                  <a:srgbClr val="0070C0"/>
                </a:solidFill>
                <a:latin typeface="小塚ゴシック Pro EL" pitchFamily="34" charset="-128"/>
                <a:ea typeface="小塚ゴシック Pro EL" pitchFamily="34" charset="-128"/>
              </a:rPr>
              <a:t>BH</a:t>
            </a:r>
            <a:r>
              <a:rPr lang="en-US" altLang="ja-JP" sz="2400" dirty="0" smtClean="0">
                <a:solidFill>
                  <a:srgbClr val="0070C0"/>
                </a:solidFill>
                <a:latin typeface="小塚ゴシック Pro EL" pitchFamily="34" charset="-128"/>
                <a:ea typeface="小塚ゴシック Pro EL" pitchFamily="34" charset="-128"/>
              </a:rPr>
              <a:t> ∼ q</a:t>
            </a:r>
            <a:r>
              <a:rPr lang="en-US" altLang="ja-JP" sz="2400" baseline="30000" dirty="0" smtClean="0">
                <a:solidFill>
                  <a:srgbClr val="0070C0"/>
                </a:solidFill>
                <a:latin typeface="小塚ゴシック Pro EL" pitchFamily="34" charset="-128"/>
                <a:ea typeface="小塚ゴシック Pro EL" pitchFamily="34" charset="-128"/>
              </a:rPr>
              <a:t>-2/3 </a:t>
            </a:r>
            <a:r>
              <a:rPr lang="en-US" altLang="ja-JP" sz="2400" dirty="0" smtClean="0">
                <a:solidFill>
                  <a:srgbClr val="0070C0"/>
                </a:solidFill>
                <a:latin typeface="小塚ゴシック Pro EL" pitchFamily="34" charset="-128"/>
                <a:ea typeface="小塚ゴシック Pro EL" pitchFamily="34" charset="-128"/>
              </a:rPr>
              <a:t>C</a:t>
            </a:r>
            <a:r>
              <a:rPr lang="en-US" altLang="ja-JP" sz="2400" baseline="30000" dirty="0" smtClean="0">
                <a:solidFill>
                  <a:srgbClr val="0070C0"/>
                </a:solidFill>
                <a:latin typeface="小塚ゴシック Pro EL" pitchFamily="34" charset="-128"/>
                <a:ea typeface="小塚ゴシック Pro EL" pitchFamily="34" charset="-128"/>
              </a:rPr>
              <a:t>-1</a:t>
            </a:r>
            <a:endParaRPr lang="en-US" altLang="ja-JP" sz="2400" u="sng" dirty="0" smtClean="0">
              <a:solidFill>
                <a:srgbClr val="0070C0"/>
              </a:solidFill>
              <a:latin typeface="小塚ゴシック Pro EL" pitchFamily="34" charset="-128"/>
              <a:ea typeface="小塚ゴシック Pro EL" pitchFamily="34" charset="-128"/>
            </a:endParaRPr>
          </a:p>
          <a:p>
            <a:endParaRPr lang="en-US" altLang="ja-JP" sz="2400" dirty="0" smtClean="0">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質量比：</a:t>
            </a:r>
            <a:r>
              <a:rPr lang="en-US" altLang="ja-JP" sz="2400" dirty="0" smtClean="0">
                <a:latin typeface="小塚ゴシック Pro EL" pitchFamily="34" charset="-128"/>
                <a:ea typeface="小塚ゴシック Pro EL" pitchFamily="34" charset="-128"/>
              </a:rPr>
              <a:t>q ↗  </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a:t>
            </a:r>
            <a:r>
              <a:rPr lang="ja-JP" altLang="en-US" sz="2400" dirty="0" smtClean="0">
                <a:latin typeface="小塚ゴシック Pro EL" pitchFamily="34" charset="-128"/>
                <a:ea typeface="小塚ゴシック Pro EL" pitchFamily="34" charset="-128"/>
              </a:rPr>
              <a:t>潮汐破壊は起こりにくい</a:t>
            </a:r>
            <a:endParaRPr lang="en-US" altLang="ja-JP" sz="2400" dirty="0" smtClean="0">
              <a:solidFill>
                <a:srgbClr val="0070C0"/>
              </a:solidFill>
              <a:latin typeface="小塚ゴシック Pro EL" pitchFamily="34" charset="-128"/>
              <a:ea typeface="小塚ゴシック Pro EL" pitchFamily="34" charset="-128"/>
            </a:endParaRPr>
          </a:p>
          <a:p>
            <a:r>
              <a:rPr lang="ja-JP" altLang="en-US" sz="2400" dirty="0" smtClean="0">
                <a:latin typeface="小塚ゴシック Pro EL" pitchFamily="34" charset="-128"/>
                <a:ea typeface="小塚ゴシック Pro EL" pitchFamily="34" charset="-128"/>
              </a:rPr>
              <a:t>良テスト粒子近似⇔有限サイズの効果小</a:t>
            </a:r>
            <a:endParaRPr lang="en-US" altLang="ja-JP" sz="2400" dirty="0" smtClean="0">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コンパクトネス：</a:t>
            </a:r>
            <a:r>
              <a:rPr lang="en-US" altLang="ja-JP" sz="2400" dirty="0" smtClean="0">
                <a:latin typeface="小塚ゴシック Pro EL" pitchFamily="34" charset="-128"/>
                <a:ea typeface="小塚ゴシック Pro EL" pitchFamily="34" charset="-128"/>
              </a:rPr>
              <a:t>C ↗ </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a:t>
            </a:r>
            <a:r>
              <a:rPr lang="ja-JP" altLang="en-US" sz="2400" dirty="0" smtClean="0">
                <a:latin typeface="小塚ゴシック Pro EL" pitchFamily="34" charset="-128"/>
                <a:ea typeface="小塚ゴシック Pro EL" pitchFamily="34" charset="-128"/>
              </a:rPr>
              <a:t>潮汐破壊は起こりにくい</a:t>
            </a:r>
            <a:endParaRPr lang="en-US" altLang="ja-JP" sz="2400" dirty="0" smtClean="0">
              <a:solidFill>
                <a:srgbClr val="0070C0"/>
              </a:solidFill>
              <a:latin typeface="小塚ゴシック Pro EL" pitchFamily="34" charset="-128"/>
              <a:ea typeface="小塚ゴシック Pro EL" pitchFamily="34" charset="-128"/>
            </a:endParaRPr>
          </a:p>
        </p:txBody>
      </p:sp>
      <p:sp>
        <p:nvSpPr>
          <p:cNvPr id="7" name="正方形/長方形 6"/>
          <p:cNvSpPr/>
          <p:nvPr/>
        </p:nvSpPr>
        <p:spPr>
          <a:xfrm>
            <a:off x="683568" y="4767535"/>
            <a:ext cx="3240360" cy="86409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323528" y="5631631"/>
            <a:ext cx="403244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左右矢印 9"/>
          <p:cNvSpPr/>
          <p:nvPr/>
        </p:nvSpPr>
        <p:spPr>
          <a:xfrm>
            <a:off x="683568" y="5661248"/>
            <a:ext cx="1656184" cy="288031"/>
          </a:xfrm>
          <a:prstGeom prst="lef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43608" y="5890046"/>
            <a:ext cx="2304256" cy="461665"/>
          </a:xfrm>
          <a:prstGeom prst="rect">
            <a:avLst/>
          </a:prstGeom>
          <a:noFill/>
        </p:spPr>
        <p:txBody>
          <a:bodyPr wrap="square" rtlCol="0">
            <a:spAutoFit/>
          </a:bodyPr>
          <a:lstStyle/>
          <a:p>
            <a:r>
              <a:rPr kumimoji="1" lang="en-US" altLang="ja-JP" sz="2400" dirty="0" smtClean="0">
                <a:solidFill>
                  <a:srgbClr val="00B050"/>
                </a:solidFill>
                <a:latin typeface="小塚ゴシック Pro EL" pitchFamily="34" charset="-128"/>
                <a:ea typeface="小塚ゴシック Pro EL" pitchFamily="34" charset="-128"/>
              </a:rPr>
              <a:t>R</a:t>
            </a:r>
            <a:r>
              <a:rPr kumimoji="1" lang="en-US" altLang="ja-JP" sz="2400" baseline="-25000" dirty="0" smtClean="0">
                <a:solidFill>
                  <a:srgbClr val="00B050"/>
                </a:solidFill>
                <a:latin typeface="小塚ゴシック Pro EL" pitchFamily="34" charset="-128"/>
                <a:ea typeface="小塚ゴシック Pro EL" pitchFamily="34" charset="-128"/>
              </a:rPr>
              <a:t>NS</a:t>
            </a:r>
            <a:r>
              <a:rPr kumimoji="1" lang="en-US" altLang="ja-JP" sz="2400" dirty="0" smtClean="0">
                <a:solidFill>
                  <a:srgbClr val="00B050"/>
                </a:solidFill>
                <a:latin typeface="小塚ゴシック Pro EL" pitchFamily="34" charset="-128"/>
                <a:ea typeface="小塚ゴシック Pro EL" pitchFamily="34" charset="-128"/>
              </a:rPr>
              <a:t> </a:t>
            </a:r>
            <a:endParaRPr kumimoji="1" lang="ja-JP" altLang="en-US" sz="2400" dirty="0">
              <a:solidFill>
                <a:srgbClr val="00B050"/>
              </a:solidFill>
              <a:latin typeface="小塚ゴシック Pro EL" pitchFamily="34" charset="-128"/>
              <a:ea typeface="小塚ゴシック Pro EL" pitchFamily="34" charset="-128"/>
            </a:endParaRPr>
          </a:p>
        </p:txBody>
      </p:sp>
      <p:cxnSp>
        <p:nvCxnSpPr>
          <p:cNvPr id="13" name="直線矢印コネクタ 12"/>
          <p:cNvCxnSpPr/>
          <p:nvPr/>
        </p:nvCxnSpPr>
        <p:spPr>
          <a:xfrm rot="5400000" flipH="1" flipV="1">
            <a:off x="-541362" y="4982765"/>
            <a:ext cx="172819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107504" y="3471391"/>
            <a:ext cx="445956" cy="707886"/>
          </a:xfrm>
          <a:prstGeom prst="rect">
            <a:avLst/>
          </a:prstGeom>
        </p:spPr>
        <p:txBody>
          <a:bodyPr wrap="none">
            <a:spAutoFit/>
          </a:bodyPr>
          <a:lstStyle/>
          <a:p>
            <a:r>
              <a:rPr lang="el-GR" altLang="ja-JP" sz="4000" dirty="0" smtClean="0">
                <a:ea typeface="ＭＳ 明朝"/>
              </a:rPr>
              <a:t>ρ</a:t>
            </a:r>
            <a:endParaRPr lang="ja-JP" altLang="en-US" sz="4000" dirty="0"/>
          </a:p>
        </p:txBody>
      </p:sp>
      <p:sp>
        <p:nvSpPr>
          <p:cNvPr id="23" name="フリーフォーム 22"/>
          <p:cNvSpPr/>
          <p:nvPr/>
        </p:nvSpPr>
        <p:spPr>
          <a:xfrm>
            <a:off x="1115616" y="3645024"/>
            <a:ext cx="2376264" cy="1973833"/>
          </a:xfrm>
          <a:custGeom>
            <a:avLst/>
            <a:gdLst>
              <a:gd name="connsiteX0" fmla="*/ 0 w 3962400"/>
              <a:gd name="connsiteY0" fmla="*/ 3125694 h 3200400"/>
              <a:gd name="connsiteX1" fmla="*/ 914400 w 3962400"/>
              <a:gd name="connsiteY1" fmla="*/ 2659530 h 3200400"/>
              <a:gd name="connsiteX2" fmla="*/ 1757082 w 3962400"/>
              <a:gd name="connsiteY2" fmla="*/ 543859 h 3200400"/>
              <a:gd name="connsiteX3" fmla="*/ 2420470 w 3962400"/>
              <a:gd name="connsiteY3" fmla="*/ 364565 h 3200400"/>
              <a:gd name="connsiteX4" fmla="*/ 3137647 w 3962400"/>
              <a:gd name="connsiteY4" fmla="*/ 2731247 h 3200400"/>
              <a:gd name="connsiteX5" fmla="*/ 3962400 w 3962400"/>
              <a:gd name="connsiteY5" fmla="*/ 3179483 h 3200400"/>
              <a:gd name="connsiteX6" fmla="*/ 3962400 w 3962400"/>
              <a:gd name="connsiteY6" fmla="*/ 3179483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2400" h="3200400">
                <a:moveTo>
                  <a:pt x="0" y="3125694"/>
                </a:moveTo>
                <a:cubicBezTo>
                  <a:pt x="310776" y="3107765"/>
                  <a:pt x="621553" y="3089836"/>
                  <a:pt x="914400" y="2659530"/>
                </a:cubicBezTo>
                <a:cubicBezTo>
                  <a:pt x="1207247" y="2229224"/>
                  <a:pt x="1506070" y="926353"/>
                  <a:pt x="1757082" y="543859"/>
                </a:cubicBezTo>
                <a:cubicBezTo>
                  <a:pt x="2008094" y="161365"/>
                  <a:pt x="2190376" y="0"/>
                  <a:pt x="2420470" y="364565"/>
                </a:cubicBezTo>
                <a:cubicBezTo>
                  <a:pt x="2650564" y="729130"/>
                  <a:pt x="2880659" y="2262094"/>
                  <a:pt x="3137647" y="2731247"/>
                </a:cubicBezTo>
                <a:cubicBezTo>
                  <a:pt x="3394635" y="3200400"/>
                  <a:pt x="3962400" y="3179483"/>
                  <a:pt x="3962400" y="3179483"/>
                </a:cubicBezTo>
                <a:lnTo>
                  <a:pt x="3962400" y="3179483"/>
                </a:lnTo>
              </a:path>
            </a:pathLst>
          </a:custGeom>
          <a:noFill/>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テキスト ボックス 25"/>
          <p:cNvSpPr txBox="1"/>
          <p:nvPr/>
        </p:nvSpPr>
        <p:spPr>
          <a:xfrm>
            <a:off x="4211960" y="3543399"/>
            <a:ext cx="3168352" cy="461665"/>
          </a:xfrm>
          <a:prstGeom prst="rect">
            <a:avLst/>
          </a:prstGeom>
          <a:noFill/>
        </p:spPr>
        <p:txBody>
          <a:bodyPr wrap="square" rtlCol="0">
            <a:spAutoFit/>
          </a:bodyPr>
          <a:lstStyle/>
          <a:p>
            <a:r>
              <a:rPr kumimoji="1" lang="ja-JP" altLang="en-US" sz="2400" dirty="0" smtClean="0">
                <a:solidFill>
                  <a:srgbClr val="FFC000"/>
                </a:solidFill>
                <a:latin typeface="小塚ゴシック Pro EL" pitchFamily="34" charset="-128"/>
                <a:ea typeface="小塚ゴシック Pro EL" pitchFamily="34" charset="-128"/>
              </a:rPr>
              <a:t>柔らかい</a:t>
            </a:r>
            <a:r>
              <a:rPr kumimoji="1" lang="en-US" altLang="ja-JP" sz="2400" dirty="0" smtClean="0">
                <a:solidFill>
                  <a:srgbClr val="FFC000"/>
                </a:solidFill>
                <a:latin typeface="小塚ゴシック Pro EL" pitchFamily="34" charset="-128"/>
                <a:ea typeface="小塚ゴシック Pro EL" pitchFamily="34" charset="-128"/>
              </a:rPr>
              <a:t>EOS</a:t>
            </a:r>
            <a:r>
              <a:rPr kumimoji="1" lang="ja-JP" altLang="en-US" sz="2400" dirty="0" smtClean="0">
                <a:solidFill>
                  <a:srgbClr val="FFC000"/>
                </a:solidFill>
                <a:latin typeface="小塚ゴシック Pro EL" pitchFamily="34" charset="-128"/>
                <a:ea typeface="小塚ゴシック Pro EL" pitchFamily="34" charset="-128"/>
              </a:rPr>
              <a:t>（</a:t>
            </a:r>
            <a:r>
              <a:rPr kumimoji="1" lang="en-US" altLang="ja-JP" sz="2400" dirty="0" smtClean="0">
                <a:solidFill>
                  <a:srgbClr val="FFC000"/>
                </a:solidFill>
                <a:latin typeface="小塚ゴシック Pro EL" pitchFamily="34" charset="-128"/>
                <a:ea typeface="小塚ゴシック Pro EL" pitchFamily="34" charset="-128"/>
              </a:rPr>
              <a:t>C</a:t>
            </a:r>
            <a:r>
              <a:rPr kumimoji="1" lang="ja-JP" altLang="en-US" sz="2400" dirty="0" smtClean="0">
                <a:solidFill>
                  <a:srgbClr val="FFC000"/>
                </a:solidFill>
                <a:latin typeface="小塚ゴシック Pro EL" pitchFamily="34" charset="-128"/>
                <a:ea typeface="小塚ゴシック Pro EL" pitchFamily="34" charset="-128"/>
              </a:rPr>
              <a:t>大）</a:t>
            </a:r>
            <a:endParaRPr kumimoji="1" lang="ja-JP" altLang="en-US" sz="2400" dirty="0">
              <a:solidFill>
                <a:srgbClr val="FFC000"/>
              </a:solidFill>
              <a:latin typeface="小塚ゴシック Pro EL" pitchFamily="34" charset="-128"/>
              <a:ea typeface="小塚ゴシック Pro EL" pitchFamily="34" charset="-128"/>
            </a:endParaRPr>
          </a:p>
        </p:txBody>
      </p:sp>
      <p:sp>
        <p:nvSpPr>
          <p:cNvPr id="27" name="テキスト ボックス 26"/>
          <p:cNvSpPr txBox="1"/>
          <p:nvPr/>
        </p:nvSpPr>
        <p:spPr>
          <a:xfrm>
            <a:off x="4860032" y="4581128"/>
            <a:ext cx="3312368" cy="461665"/>
          </a:xfrm>
          <a:prstGeom prst="rect">
            <a:avLst/>
          </a:prstGeom>
          <a:noFill/>
        </p:spPr>
        <p:txBody>
          <a:bodyPr wrap="square" rtlCol="0">
            <a:spAutoFit/>
          </a:bodyPr>
          <a:lstStyle/>
          <a:p>
            <a:r>
              <a:rPr kumimoji="1" lang="ja-JP" altLang="en-US" sz="2400" dirty="0" smtClean="0">
                <a:solidFill>
                  <a:srgbClr val="00B050"/>
                </a:solidFill>
                <a:latin typeface="小塚ゴシック Pro EL" pitchFamily="34" charset="-128"/>
                <a:ea typeface="小塚ゴシック Pro EL" pitchFamily="34" charset="-128"/>
              </a:rPr>
              <a:t>固い</a:t>
            </a:r>
            <a:r>
              <a:rPr kumimoji="1" lang="en-US" altLang="ja-JP" sz="2400" dirty="0" smtClean="0">
                <a:solidFill>
                  <a:srgbClr val="00B050"/>
                </a:solidFill>
                <a:latin typeface="小塚ゴシック Pro EL" pitchFamily="34" charset="-128"/>
                <a:ea typeface="小塚ゴシック Pro EL" pitchFamily="34" charset="-128"/>
              </a:rPr>
              <a:t>EOS</a:t>
            </a:r>
            <a:r>
              <a:rPr kumimoji="1" lang="ja-JP" altLang="en-US" sz="2400" dirty="0" smtClean="0">
                <a:solidFill>
                  <a:srgbClr val="00B050"/>
                </a:solidFill>
                <a:latin typeface="小塚ゴシック Pro EL" pitchFamily="34" charset="-128"/>
                <a:ea typeface="小塚ゴシック Pro EL" pitchFamily="34" charset="-128"/>
              </a:rPr>
              <a:t>（</a:t>
            </a:r>
            <a:r>
              <a:rPr kumimoji="1" lang="en-US" altLang="ja-JP" sz="2400" dirty="0" smtClean="0">
                <a:solidFill>
                  <a:srgbClr val="00B050"/>
                </a:solidFill>
                <a:latin typeface="小塚ゴシック Pro EL" pitchFamily="34" charset="-128"/>
                <a:ea typeface="小塚ゴシック Pro EL" pitchFamily="34" charset="-128"/>
              </a:rPr>
              <a:t>C</a:t>
            </a:r>
            <a:r>
              <a:rPr kumimoji="1" lang="ja-JP" altLang="en-US" sz="2400" dirty="0" smtClean="0">
                <a:solidFill>
                  <a:srgbClr val="00B050"/>
                </a:solidFill>
                <a:latin typeface="小塚ゴシック Pro EL" pitchFamily="34" charset="-128"/>
                <a:ea typeface="小塚ゴシック Pro EL" pitchFamily="34" charset="-128"/>
              </a:rPr>
              <a:t>小）</a:t>
            </a:r>
            <a:endParaRPr kumimoji="1" lang="ja-JP" altLang="en-US" sz="2400" dirty="0">
              <a:solidFill>
                <a:srgbClr val="00B050"/>
              </a:solidFill>
              <a:latin typeface="小塚ゴシック Pro EL" pitchFamily="34" charset="-128"/>
              <a:ea typeface="小塚ゴシック Pro EL" pitchFamily="34" charset="-128"/>
            </a:endParaRPr>
          </a:p>
        </p:txBody>
      </p:sp>
      <p:sp>
        <p:nvSpPr>
          <p:cNvPr id="28" name="正方形/長方形 27"/>
          <p:cNvSpPr/>
          <p:nvPr/>
        </p:nvSpPr>
        <p:spPr>
          <a:xfrm>
            <a:off x="389494" y="2996952"/>
            <a:ext cx="3246402" cy="461665"/>
          </a:xfrm>
          <a:prstGeom prst="rect">
            <a:avLst/>
          </a:prstGeom>
          <a:ln>
            <a:solidFill>
              <a:schemeClr val="tx1"/>
            </a:solidFill>
          </a:ln>
        </p:spPr>
        <p:txBody>
          <a:bodyPr wrap="none">
            <a:spAutoFit/>
          </a:bodyPr>
          <a:lstStyle/>
          <a:p>
            <a:r>
              <a:rPr lang="ja-JP" altLang="en-US" sz="2400" dirty="0" smtClean="0">
                <a:latin typeface="小塚ゴシック Pro EL" pitchFamily="34" charset="-128"/>
                <a:ea typeface="小塚ゴシック Pro EL" pitchFamily="34" charset="-128"/>
              </a:rPr>
              <a:t>中性子星密度場の略図</a:t>
            </a:r>
            <a:endParaRPr lang="en-US" altLang="ja-JP" sz="2400" dirty="0" smtClean="0">
              <a:latin typeface="小塚ゴシック Pro EL" pitchFamily="34" charset="-128"/>
              <a:ea typeface="小塚ゴシック Pro EL" pitchFamily="34" charset="-128"/>
            </a:endParaRPr>
          </a:p>
        </p:txBody>
      </p:sp>
      <p:sp>
        <p:nvSpPr>
          <p:cNvPr id="16" name="左右矢印 15"/>
          <p:cNvSpPr/>
          <p:nvPr/>
        </p:nvSpPr>
        <p:spPr>
          <a:xfrm>
            <a:off x="2411760" y="5703639"/>
            <a:ext cx="1008112" cy="245641"/>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2699792" y="5919663"/>
            <a:ext cx="2304256" cy="461665"/>
          </a:xfrm>
          <a:prstGeom prst="rect">
            <a:avLst/>
          </a:prstGeom>
          <a:noFill/>
        </p:spPr>
        <p:txBody>
          <a:bodyPr wrap="square" rtlCol="0">
            <a:spAutoFit/>
          </a:bodyPr>
          <a:lstStyle/>
          <a:p>
            <a:r>
              <a:rPr kumimoji="1" lang="en-US" altLang="ja-JP" sz="2400" dirty="0" smtClean="0">
                <a:solidFill>
                  <a:srgbClr val="FFC000"/>
                </a:solidFill>
                <a:latin typeface="小塚ゴシック Pro EL" pitchFamily="34" charset="-128"/>
                <a:ea typeface="小塚ゴシック Pro EL" pitchFamily="34" charset="-128"/>
              </a:rPr>
              <a:t>R</a:t>
            </a:r>
            <a:r>
              <a:rPr kumimoji="1" lang="en-US" altLang="ja-JP" sz="2400" baseline="-25000" dirty="0" smtClean="0">
                <a:solidFill>
                  <a:srgbClr val="FFC000"/>
                </a:solidFill>
                <a:latin typeface="小塚ゴシック Pro EL" pitchFamily="34" charset="-128"/>
                <a:ea typeface="小塚ゴシック Pro EL" pitchFamily="34" charset="-128"/>
              </a:rPr>
              <a:t>NS</a:t>
            </a:r>
            <a:r>
              <a:rPr kumimoji="1" lang="en-US" altLang="ja-JP" sz="2400" dirty="0" smtClean="0">
                <a:solidFill>
                  <a:srgbClr val="FFC000"/>
                </a:solidFill>
                <a:latin typeface="小塚ゴシック Pro EL" pitchFamily="34" charset="-128"/>
                <a:ea typeface="小塚ゴシック Pro EL" pitchFamily="34" charset="-128"/>
              </a:rPr>
              <a:t> </a:t>
            </a:r>
            <a:endParaRPr kumimoji="1" lang="ja-JP" altLang="en-US" sz="2400" dirty="0">
              <a:solidFill>
                <a:srgbClr val="FFC000"/>
              </a:solidFill>
              <a:latin typeface="小塚ゴシック Pro EL" pitchFamily="34" charset="-128"/>
              <a:ea typeface="小塚ゴシック Pro EL" pitchFamily="34" charset="-128"/>
            </a:endParaRPr>
          </a:p>
        </p:txBody>
      </p:sp>
      <p:cxnSp>
        <p:nvCxnSpPr>
          <p:cNvPr id="19" name="直線矢印コネクタ 18"/>
          <p:cNvCxnSpPr/>
          <p:nvPr/>
        </p:nvCxnSpPr>
        <p:spPr>
          <a:xfrm flipH="1">
            <a:off x="2843808" y="3789040"/>
            <a:ext cx="1224136" cy="504056"/>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3995936" y="4869160"/>
            <a:ext cx="792088" cy="288032"/>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a:xfrm>
            <a:off x="1952966" y="3212976"/>
            <a:ext cx="530802" cy="530802"/>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tx1"/>
              </a:solidFill>
            </a:endParaRPr>
          </a:p>
        </p:txBody>
      </p:sp>
      <p:sp>
        <p:nvSpPr>
          <p:cNvPr id="4" name="テキスト ボックス 3"/>
          <p:cNvSpPr txBox="1"/>
          <p:nvPr/>
        </p:nvSpPr>
        <p:spPr>
          <a:xfrm>
            <a:off x="971600" y="1383159"/>
            <a:ext cx="2160240" cy="461665"/>
          </a:xfrm>
          <a:prstGeom prst="rect">
            <a:avLst/>
          </a:prstGeom>
          <a:noFill/>
        </p:spPr>
        <p:txBody>
          <a:bodyPr wrap="square" rtlCol="0">
            <a:spAutoFit/>
          </a:bodyPr>
          <a:lstStyle/>
          <a:p>
            <a:r>
              <a:rPr kumimoji="1" lang="en-US" altLang="ja-JP" sz="2400" dirty="0" smtClean="0">
                <a:latin typeface="小塚ゴシック Pro EL" pitchFamily="34" charset="-128"/>
                <a:ea typeface="小塚ゴシック Pro EL" pitchFamily="34" charset="-128"/>
              </a:rPr>
              <a:t>BH</a:t>
            </a:r>
            <a:r>
              <a:rPr lang="ja-JP" altLang="en-US" sz="2400" dirty="0" smtClean="0">
                <a:latin typeface="小塚ゴシック Pro EL" pitchFamily="34" charset="-128"/>
                <a:ea typeface="小塚ゴシック Pro EL" pitchFamily="34" charset="-128"/>
              </a:rPr>
              <a:t> </a:t>
            </a:r>
            <a:r>
              <a:rPr kumimoji="1" lang="en-US" altLang="ja-JP" sz="2400" dirty="0" smtClean="0">
                <a:latin typeface="小塚ゴシック Pro EL" pitchFamily="34" charset="-128"/>
                <a:ea typeface="小塚ゴシック Pro EL" pitchFamily="34" charset="-128"/>
              </a:rPr>
              <a:t>(M</a:t>
            </a:r>
            <a:r>
              <a:rPr kumimoji="1" lang="en-US" altLang="ja-JP" sz="2400" baseline="-25000" dirty="0" smtClean="0">
                <a:latin typeface="小塚ゴシック Pro EL" pitchFamily="34" charset="-128"/>
                <a:ea typeface="小塚ゴシック Pro EL" pitchFamily="34" charset="-128"/>
              </a:rPr>
              <a:t>BH</a:t>
            </a:r>
            <a:r>
              <a:rPr lang="en-US" altLang="ja-JP" sz="2400" dirty="0" smtClean="0">
                <a:latin typeface="小塚ゴシック Pro EL" pitchFamily="34" charset="-128"/>
                <a:ea typeface="小塚ゴシック Pro EL" pitchFamily="34" charset="-128"/>
              </a:rPr>
              <a:t>, </a:t>
            </a:r>
            <a:r>
              <a:rPr kumimoji="1" lang="en-US" altLang="ja-JP" sz="2400" dirty="0" smtClean="0">
                <a:latin typeface="小塚ゴシック Pro EL" pitchFamily="34" charset="-128"/>
                <a:ea typeface="小塚ゴシック Pro EL" pitchFamily="34" charset="-128"/>
              </a:rPr>
              <a:t>a=0)</a:t>
            </a:r>
            <a:endParaRPr kumimoji="1" lang="ja-JP" altLang="en-US" sz="2400" dirty="0">
              <a:solidFill>
                <a:srgbClr val="0070C0"/>
              </a:solidFill>
              <a:latin typeface="小塚ゴシック Pro EL" pitchFamily="34" charset="-128"/>
              <a:ea typeface="小塚ゴシック Pro EL" pitchFamily="34" charset="-128"/>
            </a:endParaRPr>
          </a:p>
        </p:txBody>
      </p:sp>
      <p:sp>
        <p:nvSpPr>
          <p:cNvPr id="5" name="正方形/長方形 4"/>
          <p:cNvSpPr/>
          <p:nvPr/>
        </p:nvSpPr>
        <p:spPr>
          <a:xfrm>
            <a:off x="1236012" y="836712"/>
            <a:ext cx="8016508" cy="461665"/>
          </a:xfrm>
          <a:prstGeom prst="rect">
            <a:avLst/>
          </a:prstGeom>
        </p:spPr>
        <p:txBody>
          <a:bodyPr wrap="square">
            <a:spAutoFit/>
          </a:bodyPr>
          <a:lstStyle/>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BH spin</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a ↗  </a:t>
            </a:r>
            <a:r>
              <a:rPr lang="ja-JP" altLang="en-US" sz="2400" dirty="0" smtClean="0">
                <a:latin typeface="小塚ゴシック Pro EL" pitchFamily="34" charset="-128"/>
                <a:ea typeface="小塚ゴシック Pro EL" pitchFamily="34" charset="-128"/>
              </a:rPr>
              <a:t>⇒潮汐破壊を起こしやすい</a:t>
            </a:r>
            <a:endParaRPr lang="en-US" altLang="ja-JP" sz="2400" dirty="0" smtClean="0">
              <a:solidFill>
                <a:srgbClr val="FF0000"/>
              </a:solidFill>
              <a:latin typeface="小塚ゴシック Pro EL" pitchFamily="34" charset="-128"/>
              <a:ea typeface="小塚ゴシック Pro EL" pitchFamily="34" charset="-128"/>
            </a:endParaRPr>
          </a:p>
        </p:txBody>
      </p:sp>
      <p:sp>
        <p:nvSpPr>
          <p:cNvPr id="7" name="円/楕円 6"/>
          <p:cNvSpPr/>
          <p:nvPr/>
        </p:nvSpPr>
        <p:spPr>
          <a:xfrm>
            <a:off x="683568" y="1916832"/>
            <a:ext cx="3096344" cy="3096344"/>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a:off x="2555776" y="3429001"/>
            <a:ext cx="868210" cy="0"/>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2627784" y="3388391"/>
            <a:ext cx="821636" cy="472657"/>
          </a:xfrm>
          <a:prstGeom prst="rect">
            <a:avLst/>
          </a:prstGeom>
        </p:spPr>
        <p:txBody>
          <a:bodyPr wrap="square">
            <a:spAutoFit/>
          </a:bodyPr>
          <a:lstStyle/>
          <a:p>
            <a:r>
              <a:rPr lang="en-US" altLang="ja-JP" sz="2400" dirty="0" err="1" smtClean="0">
                <a:solidFill>
                  <a:srgbClr val="0070C0"/>
                </a:solidFill>
                <a:latin typeface="小塚ゴシック Pro EL" pitchFamily="34" charset="-128"/>
                <a:ea typeface="小塚ゴシック Pro EL" pitchFamily="34" charset="-128"/>
              </a:rPr>
              <a:t>r</a:t>
            </a:r>
            <a:r>
              <a:rPr lang="en-US" altLang="ja-JP" sz="2400" baseline="-25000" dirty="0" err="1" smtClean="0">
                <a:solidFill>
                  <a:srgbClr val="0070C0"/>
                </a:solidFill>
                <a:latin typeface="小塚ゴシック Pro EL" pitchFamily="34" charset="-128"/>
                <a:ea typeface="小塚ゴシック Pro EL" pitchFamily="34" charset="-128"/>
              </a:rPr>
              <a:t>tidal</a:t>
            </a:r>
            <a:endParaRPr lang="ja-JP" altLang="en-US" sz="2400" dirty="0">
              <a:solidFill>
                <a:srgbClr val="0070C0"/>
              </a:solidFill>
              <a:latin typeface="小塚ゴシック Pro EL" pitchFamily="34" charset="-128"/>
              <a:ea typeface="小塚ゴシック Pro EL" pitchFamily="34" charset="-128"/>
            </a:endParaRPr>
          </a:p>
        </p:txBody>
      </p:sp>
      <p:sp>
        <p:nvSpPr>
          <p:cNvPr id="16" name="正方形/長方形 15"/>
          <p:cNvSpPr/>
          <p:nvPr/>
        </p:nvSpPr>
        <p:spPr>
          <a:xfrm>
            <a:off x="1100964" y="3429000"/>
            <a:ext cx="878748" cy="472657"/>
          </a:xfrm>
          <a:prstGeom prst="rect">
            <a:avLst/>
          </a:prstGeom>
          <a:ln>
            <a:noFill/>
          </a:ln>
        </p:spPr>
        <p:txBody>
          <a:bodyPr wrap="square">
            <a:spAutoFit/>
          </a:bodyPr>
          <a:lstStyle/>
          <a:p>
            <a:r>
              <a:rPr lang="en-US" altLang="ja-JP" sz="2400" dirty="0" err="1" smtClean="0">
                <a:solidFill>
                  <a:srgbClr val="FFC000"/>
                </a:solidFill>
                <a:latin typeface="小塚ゴシック Pro EL" pitchFamily="34" charset="-128"/>
                <a:ea typeface="小塚ゴシック Pro EL" pitchFamily="34" charset="-128"/>
              </a:rPr>
              <a:t>r</a:t>
            </a:r>
            <a:r>
              <a:rPr lang="en-US" altLang="ja-JP" sz="2400" baseline="-25000" dirty="0" err="1" smtClean="0">
                <a:solidFill>
                  <a:srgbClr val="FFC000"/>
                </a:solidFill>
                <a:latin typeface="小塚ゴシック Pro EL" pitchFamily="34" charset="-128"/>
                <a:ea typeface="小塚ゴシック Pro EL" pitchFamily="34" charset="-128"/>
              </a:rPr>
              <a:t>ISCO</a:t>
            </a:r>
            <a:endParaRPr lang="ja-JP" altLang="en-US" sz="2400" dirty="0">
              <a:solidFill>
                <a:srgbClr val="FFC000"/>
              </a:solidFill>
              <a:latin typeface="小塚ゴシック Pro EL" pitchFamily="34" charset="-128"/>
              <a:ea typeface="小塚ゴシック Pro EL" pitchFamily="34" charset="-128"/>
            </a:endParaRPr>
          </a:p>
        </p:txBody>
      </p:sp>
      <p:cxnSp>
        <p:nvCxnSpPr>
          <p:cNvPr id="18" name="直線矢印コネクタ 17"/>
          <p:cNvCxnSpPr/>
          <p:nvPr/>
        </p:nvCxnSpPr>
        <p:spPr>
          <a:xfrm>
            <a:off x="683568" y="3429000"/>
            <a:ext cx="1224136" cy="0"/>
          </a:xfrm>
          <a:prstGeom prst="straightConnector1">
            <a:avLst/>
          </a:prstGeom>
          <a:ln w="38100">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6372200" y="3200727"/>
            <a:ext cx="588313" cy="588313"/>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tx1"/>
              </a:solidFill>
            </a:endParaRPr>
          </a:p>
        </p:txBody>
      </p:sp>
      <p:sp>
        <p:nvSpPr>
          <p:cNvPr id="20" name="テキスト ボックス 19"/>
          <p:cNvSpPr txBox="1"/>
          <p:nvPr/>
        </p:nvSpPr>
        <p:spPr>
          <a:xfrm>
            <a:off x="5652120" y="1484785"/>
            <a:ext cx="2088232" cy="461665"/>
          </a:xfrm>
          <a:prstGeom prst="rect">
            <a:avLst/>
          </a:prstGeom>
          <a:noFill/>
        </p:spPr>
        <p:txBody>
          <a:bodyPr wrap="square" rtlCol="0">
            <a:spAutoFit/>
          </a:bodyPr>
          <a:lstStyle/>
          <a:p>
            <a:r>
              <a:rPr kumimoji="1" lang="en-US" altLang="ja-JP" sz="2400" dirty="0" smtClean="0">
                <a:latin typeface="小塚ゴシック Pro EL" pitchFamily="34" charset="-128"/>
                <a:ea typeface="小塚ゴシック Pro EL" pitchFamily="34" charset="-128"/>
              </a:rPr>
              <a:t>BH (M</a:t>
            </a:r>
            <a:r>
              <a:rPr kumimoji="1" lang="en-US" altLang="ja-JP" sz="2400" baseline="-25000" dirty="0" smtClean="0">
                <a:latin typeface="小塚ゴシック Pro EL" pitchFamily="34" charset="-128"/>
                <a:ea typeface="小塚ゴシック Pro EL" pitchFamily="34" charset="-128"/>
              </a:rPr>
              <a:t>BH</a:t>
            </a:r>
            <a:r>
              <a:rPr lang="en-US" altLang="ja-JP" sz="2400" dirty="0" smtClean="0">
                <a:latin typeface="小塚ゴシック Pro EL" pitchFamily="34" charset="-128"/>
                <a:ea typeface="小塚ゴシック Pro EL" pitchFamily="34" charset="-128"/>
              </a:rPr>
              <a:t>, </a:t>
            </a:r>
            <a:r>
              <a:rPr kumimoji="1" lang="en-US" altLang="ja-JP" sz="2400" dirty="0" smtClean="0">
                <a:latin typeface="小塚ゴシック Pro EL" pitchFamily="34" charset="-128"/>
                <a:ea typeface="小塚ゴシック Pro EL" pitchFamily="34" charset="-128"/>
              </a:rPr>
              <a:t>a</a:t>
            </a:r>
            <a:r>
              <a:rPr lang="en-US" altLang="ja-JP" sz="2400" dirty="0" smtClean="0">
                <a:latin typeface="小塚ゴシック Pro EL" pitchFamily="34" charset="-128"/>
                <a:ea typeface="小塚ゴシック Pro EL" pitchFamily="34" charset="-128"/>
              </a:rPr>
              <a:t>&gt;</a:t>
            </a:r>
            <a:r>
              <a:rPr kumimoji="1" lang="en-US" altLang="ja-JP" sz="2400" dirty="0" smtClean="0">
                <a:latin typeface="小塚ゴシック Pro EL" pitchFamily="34" charset="-128"/>
                <a:ea typeface="小塚ゴシック Pro EL" pitchFamily="34" charset="-128"/>
              </a:rPr>
              <a:t>0)</a:t>
            </a:r>
            <a:endParaRPr kumimoji="1" lang="ja-JP" altLang="en-US" sz="2400" dirty="0">
              <a:solidFill>
                <a:srgbClr val="0070C0"/>
              </a:solidFill>
              <a:latin typeface="小塚ゴシック Pro EL" pitchFamily="34" charset="-128"/>
              <a:ea typeface="小塚ゴシック Pro EL" pitchFamily="34" charset="-128"/>
            </a:endParaRPr>
          </a:p>
        </p:txBody>
      </p:sp>
      <p:sp>
        <p:nvSpPr>
          <p:cNvPr id="21" name="円/楕円 20"/>
          <p:cNvSpPr/>
          <p:nvPr/>
        </p:nvSpPr>
        <p:spPr>
          <a:xfrm flipH="1">
            <a:off x="5759389" y="2600165"/>
            <a:ext cx="1764939" cy="17649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5444480" y="2285256"/>
            <a:ext cx="2439888" cy="243988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7045718" y="3543399"/>
            <a:ext cx="910658" cy="461665"/>
          </a:xfrm>
          <a:prstGeom prst="rect">
            <a:avLst/>
          </a:prstGeom>
        </p:spPr>
        <p:txBody>
          <a:bodyPr wrap="square">
            <a:spAutoFit/>
          </a:bodyPr>
          <a:lstStyle/>
          <a:p>
            <a:r>
              <a:rPr lang="en-US" altLang="ja-JP" sz="2400" dirty="0" err="1" smtClean="0">
                <a:solidFill>
                  <a:srgbClr val="0070C0"/>
                </a:solidFill>
                <a:latin typeface="小塚ゴシック Pro EL" pitchFamily="34" charset="-128"/>
                <a:ea typeface="小塚ゴシック Pro EL" pitchFamily="34" charset="-128"/>
              </a:rPr>
              <a:t>r</a:t>
            </a:r>
            <a:r>
              <a:rPr lang="en-US" altLang="ja-JP" sz="2400" baseline="-25000" dirty="0" err="1" smtClean="0">
                <a:solidFill>
                  <a:srgbClr val="0070C0"/>
                </a:solidFill>
                <a:latin typeface="小塚ゴシック Pro EL" pitchFamily="34" charset="-128"/>
                <a:ea typeface="小塚ゴシック Pro EL" pitchFamily="34" charset="-128"/>
              </a:rPr>
              <a:t>tidal</a:t>
            </a:r>
            <a:endParaRPr lang="ja-JP" altLang="en-US" sz="2400" dirty="0">
              <a:solidFill>
                <a:srgbClr val="0070C0"/>
              </a:solidFill>
              <a:latin typeface="小塚ゴシック Pro EL" pitchFamily="34" charset="-128"/>
              <a:ea typeface="小塚ゴシック Pro EL" pitchFamily="34" charset="-128"/>
            </a:endParaRPr>
          </a:p>
        </p:txBody>
      </p:sp>
      <p:sp>
        <p:nvSpPr>
          <p:cNvPr id="25" name="正方形/長方形 24"/>
          <p:cNvSpPr/>
          <p:nvPr/>
        </p:nvSpPr>
        <p:spPr>
          <a:xfrm>
            <a:off x="5796136" y="3543399"/>
            <a:ext cx="973958" cy="461665"/>
          </a:xfrm>
          <a:prstGeom prst="rect">
            <a:avLst/>
          </a:prstGeom>
          <a:ln>
            <a:noFill/>
          </a:ln>
        </p:spPr>
        <p:txBody>
          <a:bodyPr wrap="square">
            <a:spAutoFit/>
          </a:bodyPr>
          <a:lstStyle/>
          <a:p>
            <a:r>
              <a:rPr lang="en-US" altLang="ja-JP" sz="2400" dirty="0" err="1" smtClean="0">
                <a:solidFill>
                  <a:srgbClr val="FF0000"/>
                </a:solidFill>
                <a:latin typeface="小塚ゴシック Pro EL" pitchFamily="34" charset="-128"/>
                <a:ea typeface="小塚ゴシック Pro EL" pitchFamily="34" charset="-128"/>
              </a:rPr>
              <a:t>r</a:t>
            </a:r>
            <a:r>
              <a:rPr lang="en-US" altLang="ja-JP" sz="2400" baseline="-25000" dirty="0" err="1" smtClean="0">
                <a:solidFill>
                  <a:srgbClr val="FF0000"/>
                </a:solidFill>
                <a:latin typeface="小塚ゴシック Pro EL" pitchFamily="34" charset="-128"/>
                <a:ea typeface="小塚ゴシック Pro EL" pitchFamily="34" charset="-128"/>
              </a:rPr>
              <a:t>ISCO</a:t>
            </a:r>
            <a:endParaRPr lang="ja-JP" altLang="en-US" sz="2400" dirty="0">
              <a:solidFill>
                <a:srgbClr val="FF0000"/>
              </a:solidFill>
              <a:latin typeface="小塚ゴシック Pro EL" pitchFamily="34" charset="-128"/>
              <a:ea typeface="小塚ゴシック Pro EL" pitchFamily="34" charset="-128"/>
            </a:endParaRPr>
          </a:p>
        </p:txBody>
      </p:sp>
      <p:cxnSp>
        <p:nvCxnSpPr>
          <p:cNvPr id="26" name="直線矢印コネクタ 25"/>
          <p:cNvCxnSpPr/>
          <p:nvPr/>
        </p:nvCxnSpPr>
        <p:spPr>
          <a:xfrm>
            <a:off x="5796136" y="3573016"/>
            <a:ext cx="588313" cy="2162"/>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308020" y="5271591"/>
            <a:ext cx="8016508" cy="461665"/>
          </a:xfrm>
          <a:prstGeom prst="rect">
            <a:avLst/>
          </a:prstGeom>
        </p:spPr>
        <p:txBody>
          <a:bodyPr wrap="square">
            <a:spAutoFit/>
          </a:bodyPr>
          <a:lstStyle/>
          <a:p>
            <a:r>
              <a:rPr lang="ja-JP" altLang="en-US" sz="2400" dirty="0" smtClean="0">
                <a:solidFill>
                  <a:srgbClr val="FFC000"/>
                </a:solidFill>
                <a:latin typeface="小塚ゴシック Pro EL" pitchFamily="34" charset="-128"/>
                <a:ea typeface="小塚ゴシック Pro EL" pitchFamily="34" charset="-128"/>
              </a:rPr>
              <a:t>潮汐破壊なし</a:t>
            </a:r>
            <a:endParaRPr lang="en-US" altLang="ja-JP" sz="2400" dirty="0" smtClean="0">
              <a:solidFill>
                <a:srgbClr val="FFC000"/>
              </a:solidFill>
              <a:latin typeface="小塚ゴシック Pro EL" pitchFamily="34" charset="-128"/>
              <a:ea typeface="小塚ゴシック Pro EL" pitchFamily="34" charset="-128"/>
            </a:endParaRPr>
          </a:p>
        </p:txBody>
      </p:sp>
      <p:sp>
        <p:nvSpPr>
          <p:cNvPr id="32" name="正方形/長方形 31"/>
          <p:cNvSpPr/>
          <p:nvPr/>
        </p:nvSpPr>
        <p:spPr>
          <a:xfrm>
            <a:off x="5796136" y="5301208"/>
            <a:ext cx="3096344" cy="461665"/>
          </a:xfrm>
          <a:prstGeom prst="rect">
            <a:avLst/>
          </a:prstGeom>
        </p:spPr>
        <p:txBody>
          <a:bodyPr wrap="square">
            <a:spAutoFit/>
          </a:bodyPr>
          <a:lstStyle/>
          <a:p>
            <a:r>
              <a:rPr lang="ja-JP" altLang="en-US" sz="2400" dirty="0" smtClean="0">
                <a:solidFill>
                  <a:srgbClr val="FF0000"/>
                </a:solidFill>
                <a:latin typeface="小塚ゴシック Pro EL" pitchFamily="34" charset="-128"/>
                <a:ea typeface="小塚ゴシック Pro EL" pitchFamily="34" charset="-128"/>
              </a:rPr>
              <a:t>潮汐破壊あり</a:t>
            </a:r>
            <a:endParaRPr lang="en-US" altLang="ja-JP" sz="2400" dirty="0" smtClean="0">
              <a:solidFill>
                <a:srgbClr val="FF0000"/>
              </a:solidFill>
              <a:latin typeface="小塚ゴシック Pro EL" pitchFamily="34" charset="-128"/>
              <a:ea typeface="小塚ゴシック Pro EL" pitchFamily="34" charset="-128"/>
            </a:endParaRPr>
          </a:p>
        </p:txBody>
      </p:sp>
      <p:sp>
        <p:nvSpPr>
          <p:cNvPr id="27" name="テキスト ボックス 26"/>
          <p:cNvSpPr txBox="1"/>
          <p:nvPr/>
        </p:nvSpPr>
        <p:spPr>
          <a:xfrm>
            <a:off x="2376264" y="179929"/>
            <a:ext cx="5076056"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q, C, </a:t>
            </a:r>
            <a:r>
              <a:rPr lang="ja-JP" altLang="en-US" sz="2800" dirty="0" smtClean="0">
                <a:latin typeface="小塚ゴシック Pro EL" pitchFamily="34" charset="-128"/>
                <a:ea typeface="小塚ゴシック Pro EL" pitchFamily="34" charset="-128"/>
              </a:rPr>
              <a:t>と</a:t>
            </a:r>
            <a:r>
              <a:rPr lang="en-US" altLang="ja-JP" sz="2800" dirty="0" smtClean="0">
                <a:latin typeface="小塚ゴシック Pro EL" pitchFamily="34" charset="-128"/>
                <a:ea typeface="小塚ゴシック Pro EL" pitchFamily="34" charset="-128"/>
              </a:rPr>
              <a:t> a</a:t>
            </a:r>
            <a:r>
              <a:rPr lang="ja-JP" altLang="en-US" sz="2800" dirty="0" smtClean="0">
                <a:latin typeface="小塚ゴシック Pro EL" pitchFamily="34" charset="-128"/>
                <a:ea typeface="小塚ゴシック Pro EL" pitchFamily="34" charset="-128"/>
              </a:rPr>
              <a:t>の依存性（続き）</a:t>
            </a:r>
            <a:endParaRPr lang="en-US" altLang="ja-JP" sz="2800" dirty="0" smtClean="0">
              <a:latin typeface="小塚ゴシック Pro EL" pitchFamily="34" charset="-128"/>
              <a:ea typeface="小塚ゴシック Pro EL" pitchFamily="34" charset="-128"/>
            </a:endParaRPr>
          </a:p>
        </p:txBody>
      </p:sp>
      <p:cxnSp>
        <p:nvCxnSpPr>
          <p:cNvPr id="36" name="直線矢印コネクタ 35"/>
          <p:cNvCxnSpPr/>
          <p:nvPr/>
        </p:nvCxnSpPr>
        <p:spPr>
          <a:xfrm>
            <a:off x="6960513" y="3562700"/>
            <a:ext cx="923855" cy="10316"/>
          </a:xfrm>
          <a:prstGeom prst="straightConnector1">
            <a:avLst/>
          </a:prstGeom>
          <a:ln w="2857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979984" y="2276872"/>
            <a:ext cx="2439888" cy="243988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87424"/>
            <a:ext cx="7139136" cy="1138138"/>
          </a:xfrm>
        </p:spPr>
        <p:txBody>
          <a:bodyPr>
            <a:noAutofit/>
          </a:bodyPr>
          <a:lstStyle/>
          <a:p>
            <a:r>
              <a:rPr kumimoji="1" lang="en-US" altLang="ja-JP" sz="3600" dirty="0" smtClean="0">
                <a:solidFill>
                  <a:schemeClr val="tx1"/>
                </a:solidFill>
                <a:latin typeface="小塚ゴシック Pro L" pitchFamily="34" charset="-128"/>
                <a:ea typeface="小塚ゴシック Pro L" pitchFamily="34" charset="-128"/>
              </a:rPr>
              <a:t>Introduction</a:t>
            </a:r>
            <a:endParaRPr kumimoji="1" lang="ja-JP" altLang="en-US" sz="3600" dirty="0">
              <a:solidFill>
                <a:schemeClr val="tx1"/>
              </a:solidFill>
              <a:latin typeface="小塚ゴシック Pro L" pitchFamily="34" charset="-128"/>
              <a:ea typeface="小塚ゴシック Pro L" pitchFamily="34" charset="-128"/>
            </a:endParaRPr>
          </a:p>
        </p:txBody>
      </p:sp>
      <p:sp>
        <p:nvSpPr>
          <p:cNvPr id="4" name="テキスト ボックス 3"/>
          <p:cNvSpPr txBox="1"/>
          <p:nvPr/>
        </p:nvSpPr>
        <p:spPr>
          <a:xfrm>
            <a:off x="251520" y="764704"/>
            <a:ext cx="8748464" cy="5693866"/>
          </a:xfrm>
          <a:prstGeom prst="rect">
            <a:avLst/>
          </a:prstGeom>
          <a:noFill/>
        </p:spPr>
        <p:txBody>
          <a:bodyPr wrap="square" rtlCol="0">
            <a:spAutoFit/>
          </a:bodyPr>
          <a:lstStyle/>
          <a:p>
            <a:r>
              <a:rPr kumimoji="1" lang="en-US" altLang="ja-JP" sz="1400" dirty="0" smtClean="0">
                <a:latin typeface="小塚ゴシック Pro L" pitchFamily="34" charset="-128"/>
                <a:ea typeface="小塚ゴシック Pro L" pitchFamily="34" charset="-128"/>
              </a:rPr>
              <a:t>▶</a:t>
            </a:r>
            <a:r>
              <a:rPr lang="en-US" altLang="ja-JP" sz="2400" dirty="0" smtClean="0">
                <a:latin typeface="小塚ゴシック Pro EL" pitchFamily="34" charset="-128"/>
                <a:ea typeface="小塚ゴシック Pro EL" pitchFamily="34" charset="-128"/>
              </a:rPr>
              <a:t>Direct observation of G.W. within 5 – 10 years</a:t>
            </a:r>
          </a:p>
          <a:p>
            <a:r>
              <a:rPr lang="ja-JP" altLang="en-US" sz="1200" dirty="0" smtClean="0">
                <a:latin typeface="小塚ゴシック Pro EL" pitchFamily="34" charset="-128"/>
                <a:ea typeface="小塚ゴシック Pro EL" pitchFamily="34" charset="-128"/>
              </a:rPr>
              <a:t>　</a:t>
            </a:r>
            <a:r>
              <a:rPr lang="en-US" altLang="ja-JP" sz="12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 Coalescence of compact binaries composed of NS  or BH : Primarily target of KAGRA, adv. LIGO, adv. VIRGO</a:t>
            </a:r>
            <a:endParaRPr lang="en-US" altLang="ja-JP" sz="2000" dirty="0">
              <a:latin typeface="小塚ゴシック Pro EL" pitchFamily="34" charset="-128"/>
              <a:ea typeface="小塚ゴシック Pro EL" pitchFamily="34" charset="-128"/>
            </a:endParaRPr>
          </a:p>
          <a:p>
            <a:endParaRPr lang="en-US" altLang="ja-JP" sz="1200" dirty="0">
              <a:latin typeface="小塚ゴシック Pro EL" pitchFamily="34" charset="-128"/>
              <a:ea typeface="小塚ゴシック Pro EL" pitchFamily="34" charset="-128"/>
            </a:endParaRPr>
          </a:p>
          <a:p>
            <a:r>
              <a:rPr lang="en-US" altLang="ja-JP"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What BH-NS, NS-NS mergers tell us ?</a:t>
            </a:r>
          </a:p>
          <a:p>
            <a:r>
              <a:rPr lang="ja-JP" altLang="en-US" sz="1200" dirty="0">
                <a:latin typeface="小塚ゴシック Pro EL" pitchFamily="34" charset="-128"/>
                <a:ea typeface="小塚ゴシック Pro EL" pitchFamily="34" charset="-128"/>
              </a:rPr>
              <a:t>　</a:t>
            </a:r>
            <a:r>
              <a:rPr lang="en-US" altLang="ja-JP" sz="12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Verification of GR in strong gravitational field</a:t>
            </a:r>
          </a:p>
          <a:p>
            <a:r>
              <a:rPr lang="ja-JP" altLang="en-US" sz="1200" dirty="0" smtClean="0">
                <a:latin typeface="小塚ゴシック Pro EL" pitchFamily="34" charset="-128"/>
                <a:ea typeface="小塚ゴシック Pro EL" pitchFamily="34" charset="-128"/>
              </a:rPr>
              <a:t>　</a:t>
            </a:r>
            <a:r>
              <a:rPr lang="en-US" altLang="ja-JP" sz="12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The equation of state of high density matter</a:t>
            </a:r>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G.W. </a:t>
            </a:r>
            <a:r>
              <a:rPr lang="ja-JP" altLang="en-US" sz="2000" dirty="0" smtClean="0">
                <a:latin typeface="小塚ゴシック Pro EL" pitchFamily="34" charset="-128"/>
                <a:ea typeface="小塚ゴシック Pro EL" pitchFamily="34" charset="-128"/>
              </a:rPr>
              <a:t>⇒ </a:t>
            </a:r>
            <a:r>
              <a:rPr lang="en-US" altLang="ja-JP" sz="2000" dirty="0" smtClean="0">
                <a:latin typeface="小塚ゴシック Pro EL" pitchFamily="34" charset="-128"/>
                <a:ea typeface="小塚ゴシック Pro EL" pitchFamily="34" charset="-128"/>
              </a:rPr>
              <a:t>Mass and radius of NS </a:t>
            </a:r>
            <a:r>
              <a:rPr lang="ja-JP" altLang="en-US" sz="2000" dirty="0" smtClean="0">
                <a:latin typeface="小塚ゴシック Pro EL" pitchFamily="34" charset="-128"/>
                <a:ea typeface="小塚ゴシック Pro EL" pitchFamily="34" charset="-128"/>
              </a:rPr>
              <a:t>⇒ </a:t>
            </a:r>
            <a:r>
              <a:rPr lang="en-US" altLang="ja-JP" sz="2000" dirty="0" smtClean="0">
                <a:latin typeface="小塚ゴシック Pro EL" pitchFamily="34" charset="-128"/>
                <a:ea typeface="小塚ゴシック Pro EL" pitchFamily="34" charset="-128"/>
              </a:rPr>
              <a:t>Reconstruction of M-R relation</a:t>
            </a:r>
            <a:r>
              <a:rPr lang="ja-JP" altLang="en-US" sz="2000" dirty="0" smtClean="0">
                <a:latin typeface="小塚ゴシック Pro EL" pitchFamily="34" charset="-128"/>
                <a:ea typeface="小塚ゴシック Pro EL" pitchFamily="34" charset="-128"/>
              </a:rPr>
              <a:t>）</a:t>
            </a:r>
            <a:endParaRPr lang="en-US" altLang="ja-JP" sz="2000" dirty="0" smtClean="0">
              <a:latin typeface="小塚ゴシック Pro EL" pitchFamily="34" charset="-128"/>
              <a:ea typeface="小塚ゴシック Pro EL" pitchFamily="34" charset="-128"/>
            </a:endParaRPr>
          </a:p>
          <a:p>
            <a:r>
              <a:rPr lang="en-US" altLang="ja-JP" sz="1200" dirty="0" smtClean="0">
                <a:latin typeface="小塚ゴシック Pro EL" pitchFamily="34" charset="-128"/>
                <a:ea typeface="小塚ゴシック Pro EL" pitchFamily="34" charset="-128"/>
              </a:rPr>
              <a:t>    ▶ </a:t>
            </a:r>
            <a:r>
              <a:rPr lang="en-US" altLang="ja-JP" sz="2000" dirty="0" smtClean="0">
                <a:latin typeface="小塚ゴシック Pro EL" pitchFamily="34" charset="-128"/>
                <a:ea typeface="小塚ゴシック Pro EL" pitchFamily="34" charset="-128"/>
              </a:rPr>
              <a:t>Central engine of short-hard gamma-ray burst </a:t>
            </a:r>
            <a:r>
              <a:rPr lang="en-US" altLang="ja-JP" sz="1600" dirty="0" smtClean="0">
                <a:latin typeface="小塚ゴシック Pro EL" pitchFamily="34" charset="-128"/>
                <a:ea typeface="小塚ゴシック Pro EL" pitchFamily="34" charset="-128"/>
              </a:rPr>
              <a:t>(Narayan+92)</a:t>
            </a:r>
          </a:p>
          <a:p>
            <a:endParaRPr lang="en-US" altLang="ja-JP" sz="2000" dirty="0" smtClean="0">
              <a:latin typeface="小塚ゴシック Pro EL" pitchFamily="34" charset="-128"/>
              <a:ea typeface="小塚ゴシック Pro EL" pitchFamily="34" charset="-128"/>
            </a:endParaRPr>
          </a:p>
          <a:p>
            <a:r>
              <a:rPr lang="en-US" altLang="ja-JP"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Importance of electromagnetic counter part</a:t>
            </a:r>
          </a:p>
          <a:p>
            <a:r>
              <a:rPr lang="en-US" altLang="ja-JP" sz="2000" dirty="0" smtClean="0">
                <a:latin typeface="小塚ゴシック Pro EL" pitchFamily="34" charset="-128"/>
                <a:ea typeface="小塚ゴシック Pro EL" pitchFamily="34" charset="-128"/>
              </a:rPr>
              <a:t>Scenario 1</a:t>
            </a:r>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Mass ejection in merger process </a:t>
            </a:r>
            <a:r>
              <a:rPr lang="ja-JP" altLang="en-US" sz="2000" dirty="0" smtClean="0">
                <a:latin typeface="小塚ゴシック Pro EL" pitchFamily="34" charset="-128"/>
                <a:ea typeface="小塚ゴシック Pro EL" pitchFamily="34" charset="-128"/>
              </a:rPr>
              <a:t>⇒ </a:t>
            </a:r>
            <a:r>
              <a:rPr lang="en-US" altLang="ja-JP" sz="2000" dirty="0" smtClean="0">
                <a:latin typeface="小塚ゴシック Pro EL" pitchFamily="34" charset="-128"/>
                <a:ea typeface="小塚ゴシック Pro EL" pitchFamily="34" charset="-128"/>
              </a:rPr>
              <a:t>synchrotron radiation</a:t>
            </a:r>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radio</a:t>
            </a:r>
            <a:r>
              <a:rPr lang="ja-JP" altLang="en-US" sz="2000" dirty="0" smtClean="0">
                <a:latin typeface="小塚ゴシック Pro EL" pitchFamily="34" charset="-128"/>
                <a:ea typeface="小塚ゴシック Pro EL" pitchFamily="34" charset="-128"/>
              </a:rPr>
              <a:t>）</a:t>
            </a:r>
            <a:r>
              <a:rPr lang="en-US" altLang="ja-JP" sz="1600" dirty="0" smtClean="0">
                <a:latin typeface="小塚ゴシック Pro EL" pitchFamily="34" charset="-128"/>
                <a:ea typeface="小塚ゴシック Pro EL" pitchFamily="34" charset="-128"/>
              </a:rPr>
              <a:t>(</a:t>
            </a:r>
            <a:r>
              <a:rPr lang="en-US" altLang="ja-JP" sz="1600" dirty="0" err="1" smtClean="0">
                <a:latin typeface="小塚ゴシック Pro EL" pitchFamily="34" charset="-128"/>
                <a:ea typeface="小塚ゴシック Pro EL" pitchFamily="34" charset="-128"/>
              </a:rPr>
              <a:t>Nakar</a:t>
            </a:r>
            <a:r>
              <a:rPr lang="en-US" altLang="ja-JP" sz="1600" dirty="0" smtClean="0">
                <a:latin typeface="小塚ゴシック Pro EL" pitchFamily="34" charset="-128"/>
                <a:ea typeface="小塚ゴシック Pro EL" pitchFamily="34" charset="-128"/>
              </a:rPr>
              <a:t> &amp; </a:t>
            </a:r>
            <a:r>
              <a:rPr lang="en-US" altLang="ja-JP" sz="1600" dirty="0" err="1" smtClean="0">
                <a:latin typeface="小塚ゴシック Pro EL" pitchFamily="34" charset="-128"/>
                <a:ea typeface="小塚ゴシック Pro EL" pitchFamily="34" charset="-128"/>
              </a:rPr>
              <a:t>Piran</a:t>
            </a:r>
            <a:r>
              <a:rPr lang="en-US" altLang="ja-JP" sz="1600" dirty="0" smtClean="0">
                <a:latin typeface="小塚ゴシック Pro EL" pitchFamily="34" charset="-128"/>
                <a:ea typeface="小塚ゴシック Pro EL" pitchFamily="34" charset="-128"/>
              </a:rPr>
              <a:t> 11)</a:t>
            </a:r>
            <a:endParaRPr lang="en-US" altLang="ja-JP" sz="2000" dirty="0" smtClean="0">
              <a:latin typeface="小塚ゴシック Pro EL" pitchFamily="34" charset="-128"/>
              <a:ea typeface="小塚ゴシック Pro EL" pitchFamily="34" charset="-128"/>
            </a:endParaRPr>
          </a:p>
          <a:p>
            <a:r>
              <a:rPr lang="en-US" altLang="ja-JP" sz="2000" dirty="0" smtClean="0">
                <a:latin typeface="小塚ゴシック Pro EL" pitchFamily="34" charset="-128"/>
                <a:ea typeface="小塚ゴシック Pro EL" pitchFamily="34" charset="-128"/>
              </a:rPr>
              <a:t>Scenario 2</a:t>
            </a:r>
            <a:r>
              <a:rPr lang="ja-JP" altLang="en-US" sz="2000" dirty="0" smtClean="0">
                <a:latin typeface="小塚ゴシック Pro EL" pitchFamily="34" charset="-128"/>
                <a:ea typeface="小塚ゴシック Pro EL" pitchFamily="34" charset="-128"/>
              </a:rPr>
              <a:t>：</a:t>
            </a:r>
            <a:r>
              <a:rPr lang="en-US" altLang="ja-JP" sz="2000" dirty="0" smtClean="0">
                <a:latin typeface="小塚ゴシック Pro EL" pitchFamily="34" charset="-128"/>
                <a:ea typeface="小塚ゴシック Pro EL" pitchFamily="34" charset="-128"/>
              </a:rPr>
              <a:t>Radioactive decay of r-process element (infrared-optical</a:t>
            </a:r>
            <a:r>
              <a:rPr lang="ja-JP" altLang="en-US" sz="2000" dirty="0" smtClean="0">
                <a:latin typeface="小塚ゴシック Pro EL" pitchFamily="34" charset="-128"/>
                <a:ea typeface="小塚ゴシック Pro EL" pitchFamily="34" charset="-128"/>
              </a:rPr>
              <a:t>）</a:t>
            </a:r>
            <a:r>
              <a:rPr lang="en-US" altLang="ja-JP" sz="1600" dirty="0" smtClean="0">
                <a:latin typeface="小塚ゴシック Pro EL" pitchFamily="34" charset="-128"/>
                <a:ea typeface="小塚ゴシック Pro EL" pitchFamily="34" charset="-128"/>
              </a:rPr>
              <a:t>(Li-</a:t>
            </a:r>
            <a:r>
              <a:rPr lang="en-US" altLang="ja-JP" sz="1600" dirty="0" err="1" smtClean="0">
                <a:latin typeface="小塚ゴシック Pro EL" pitchFamily="34" charset="-128"/>
                <a:ea typeface="小塚ゴシック Pro EL" pitchFamily="34" charset="-128"/>
              </a:rPr>
              <a:t>Paczynski</a:t>
            </a:r>
            <a:r>
              <a:rPr lang="en-US" altLang="ja-JP" sz="1600" dirty="0" smtClean="0">
                <a:latin typeface="小塚ゴシック Pro EL" pitchFamily="34" charset="-128"/>
                <a:ea typeface="小塚ゴシック Pro EL" pitchFamily="34" charset="-128"/>
              </a:rPr>
              <a:t> 98,  Metzger+10, 12)</a:t>
            </a:r>
          </a:p>
          <a:p>
            <a:endParaRPr lang="en-US" altLang="ja-JP" sz="1600" dirty="0">
              <a:latin typeface="小塚ゴシック Pro EL" pitchFamily="34" charset="-128"/>
              <a:ea typeface="小塚ゴシック Pro EL" pitchFamily="34" charset="-128"/>
            </a:endParaRPr>
          </a:p>
          <a:p>
            <a:r>
              <a:rPr lang="en-US" altLang="ja-JP" sz="2400" dirty="0" smtClean="0">
                <a:solidFill>
                  <a:srgbClr val="0070C0"/>
                </a:solidFill>
                <a:latin typeface="小塚ゴシック Pro EL" pitchFamily="34" charset="-128"/>
                <a:ea typeface="小塚ゴシック Pro EL" pitchFamily="34" charset="-128"/>
              </a:rPr>
              <a:t>We should verify the properties of ejected element ; </a:t>
            </a:r>
          </a:p>
          <a:p>
            <a:r>
              <a:rPr lang="en-US" altLang="ja-JP" sz="2400" dirty="0" smtClean="0">
                <a:solidFill>
                  <a:srgbClr val="0070C0"/>
                </a:solidFill>
                <a:latin typeface="小塚ゴシック Pro EL" pitchFamily="34" charset="-128"/>
                <a:ea typeface="小塚ゴシック Pro EL" pitchFamily="34" charset="-128"/>
              </a:rPr>
              <a:t>mass and velocity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2492896"/>
            <a:ext cx="8748464" cy="461665"/>
          </a:xfrm>
          <a:prstGeom prst="rect">
            <a:avLst/>
          </a:prstGeom>
          <a:noFill/>
        </p:spPr>
        <p:txBody>
          <a:bodyPr wrap="square" rtlCol="0">
            <a:spAutoFit/>
          </a:bodyPr>
          <a:lstStyle/>
          <a:p>
            <a:r>
              <a:rPr lang="en-US" altLang="ja-JP" sz="2400" u="sng" dirty="0" smtClean="0">
                <a:latin typeface="小塚ゴシック Pro EL" pitchFamily="34" charset="-128"/>
                <a:ea typeface="小塚ゴシック Pro EL" pitchFamily="34" charset="-128"/>
              </a:rPr>
              <a:t>Tidal disruption</a:t>
            </a:r>
          </a:p>
        </p:txBody>
      </p:sp>
      <p:sp>
        <p:nvSpPr>
          <p:cNvPr id="4" name="円/楕円 3"/>
          <p:cNvSpPr/>
          <p:nvPr/>
        </p:nvSpPr>
        <p:spPr>
          <a:xfrm>
            <a:off x="755576" y="1708512"/>
            <a:ext cx="1872208" cy="50405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円/楕円 4"/>
          <p:cNvSpPr/>
          <p:nvPr/>
        </p:nvSpPr>
        <p:spPr>
          <a:xfrm>
            <a:off x="683568" y="1887215"/>
            <a:ext cx="144016" cy="14401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円/楕円 5"/>
          <p:cNvSpPr/>
          <p:nvPr/>
        </p:nvSpPr>
        <p:spPr>
          <a:xfrm>
            <a:off x="2555776" y="185252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1403648" y="1708512"/>
            <a:ext cx="360040" cy="158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 name="直線矢印コネクタ 7"/>
          <p:cNvCxnSpPr/>
          <p:nvPr/>
        </p:nvCxnSpPr>
        <p:spPr>
          <a:xfrm rot="10800000" flipV="1">
            <a:off x="1619672" y="2212568"/>
            <a:ext cx="288032" cy="158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 name="円/楕円 8"/>
          <p:cNvSpPr/>
          <p:nvPr/>
        </p:nvSpPr>
        <p:spPr>
          <a:xfrm>
            <a:off x="3707904" y="1815207"/>
            <a:ext cx="216024" cy="216024"/>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tx1"/>
              </a:solidFill>
            </a:endParaRPr>
          </a:p>
        </p:txBody>
      </p:sp>
      <p:sp>
        <p:nvSpPr>
          <p:cNvPr id="10" name="下カーブ矢印 9"/>
          <p:cNvSpPr/>
          <p:nvPr/>
        </p:nvSpPr>
        <p:spPr>
          <a:xfrm>
            <a:off x="3779912" y="1422068"/>
            <a:ext cx="1080120" cy="216024"/>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11" name="下カーブ矢印 10"/>
          <p:cNvSpPr/>
          <p:nvPr/>
        </p:nvSpPr>
        <p:spPr>
          <a:xfrm rot="10800000">
            <a:off x="3779912" y="2214156"/>
            <a:ext cx="1080120" cy="216024"/>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solidFill>
                <a:schemeClr val="tx1"/>
              </a:solidFill>
            </a:endParaRPr>
          </a:p>
        </p:txBody>
      </p:sp>
      <p:sp>
        <p:nvSpPr>
          <p:cNvPr id="12" name="右矢印 11"/>
          <p:cNvSpPr/>
          <p:nvPr/>
        </p:nvSpPr>
        <p:spPr>
          <a:xfrm>
            <a:off x="2843808" y="1743199"/>
            <a:ext cx="576064" cy="3923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4427984" y="1710100"/>
            <a:ext cx="648072"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6732240" y="1743199"/>
            <a:ext cx="1728192" cy="216024"/>
          </a:xfrm>
          <a:prstGeom prst="ellipse">
            <a:avLst/>
          </a:prstGeom>
          <a:ln w="1270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右矢印 14"/>
          <p:cNvSpPr/>
          <p:nvPr/>
        </p:nvSpPr>
        <p:spPr>
          <a:xfrm>
            <a:off x="5404879" y="1695118"/>
            <a:ext cx="958819" cy="360581"/>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7308304" y="1671191"/>
            <a:ext cx="54006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588224" y="2204864"/>
            <a:ext cx="2088232" cy="461665"/>
          </a:xfrm>
          <a:prstGeom prst="rect">
            <a:avLst/>
          </a:prstGeom>
          <a:noFill/>
        </p:spPr>
        <p:txBody>
          <a:bodyPr wrap="square" rtlCol="0">
            <a:spAutoFit/>
          </a:bodyPr>
          <a:lstStyle/>
          <a:p>
            <a:r>
              <a:rPr kumimoji="1" lang="en-US" altLang="ja-JP" sz="2400" dirty="0" smtClean="0">
                <a:latin typeface="小塚ゴシック Pro EL" pitchFamily="34" charset="-128"/>
                <a:ea typeface="小塚ゴシック Pro EL" pitchFamily="34" charset="-128"/>
              </a:rPr>
              <a:t>BH</a:t>
            </a:r>
            <a:r>
              <a:rPr lang="en-US" altLang="ja-JP" sz="2400" dirty="0" smtClean="0">
                <a:latin typeface="小塚ゴシック Pro EL" pitchFamily="34" charset="-128"/>
                <a:ea typeface="小塚ゴシック Pro EL" pitchFamily="34" charset="-128"/>
              </a:rPr>
              <a:t>-disk</a:t>
            </a:r>
            <a:endParaRPr kumimoji="1" lang="ja-JP" altLang="en-US" sz="2400" dirty="0">
              <a:solidFill>
                <a:srgbClr val="0070C0"/>
              </a:solidFill>
              <a:latin typeface="小塚ゴシック Pro EL" pitchFamily="34" charset="-128"/>
              <a:ea typeface="小塚ゴシック Pro EL" pitchFamily="34" charset="-128"/>
            </a:endParaRPr>
          </a:p>
        </p:txBody>
      </p:sp>
      <p:sp>
        <p:nvSpPr>
          <p:cNvPr id="19" name="テキスト ボックス 18"/>
          <p:cNvSpPr txBox="1"/>
          <p:nvPr/>
        </p:nvSpPr>
        <p:spPr>
          <a:xfrm>
            <a:off x="5004048" y="980728"/>
            <a:ext cx="3456384" cy="461665"/>
          </a:xfrm>
          <a:prstGeom prst="rect">
            <a:avLst/>
          </a:prstGeom>
          <a:noFill/>
        </p:spPr>
        <p:txBody>
          <a:bodyPr wrap="square" rtlCol="0">
            <a:spAutoFit/>
          </a:bodyPr>
          <a:lstStyle/>
          <a:p>
            <a:r>
              <a:rPr kumimoji="1" lang="en-US" altLang="ja-JP" sz="2400" dirty="0" smtClean="0">
                <a:solidFill>
                  <a:srgbClr val="FF0000"/>
                </a:solidFill>
                <a:latin typeface="小塚ゴシック Pro EL" pitchFamily="34" charset="-128"/>
                <a:ea typeface="小塚ゴシック Pro EL" pitchFamily="34" charset="-128"/>
              </a:rPr>
              <a:t>Tidal disruption or not ?</a:t>
            </a:r>
            <a:endParaRPr kumimoji="1" lang="ja-JP" altLang="en-US" sz="2400" dirty="0">
              <a:solidFill>
                <a:srgbClr val="FF0000"/>
              </a:solidFill>
              <a:latin typeface="小塚ゴシック Pro EL" pitchFamily="34" charset="-128"/>
              <a:ea typeface="小塚ゴシック Pro EL" pitchFamily="34" charset="-128"/>
            </a:endParaRPr>
          </a:p>
        </p:txBody>
      </p:sp>
      <p:sp>
        <p:nvSpPr>
          <p:cNvPr id="20" name="テキスト ボックス 19"/>
          <p:cNvSpPr txBox="1"/>
          <p:nvPr/>
        </p:nvSpPr>
        <p:spPr>
          <a:xfrm>
            <a:off x="1800200" y="169476"/>
            <a:ext cx="8748464" cy="523220"/>
          </a:xfrm>
          <a:prstGeom prst="rect">
            <a:avLst/>
          </a:prstGeom>
          <a:noFill/>
        </p:spPr>
        <p:txBody>
          <a:bodyPr wrap="square" rtlCol="0">
            <a:spAutoFit/>
          </a:bodyPr>
          <a:lstStyle/>
          <a:p>
            <a:r>
              <a:rPr lang="en-US" altLang="ja-JP" sz="2800" u="sng" dirty="0" smtClean="0">
                <a:latin typeface="小塚ゴシック Pro EL" pitchFamily="34" charset="-128"/>
                <a:ea typeface="小塚ゴシック Pro EL" pitchFamily="34" charset="-128"/>
              </a:rPr>
              <a:t>Overview of BH-NS</a:t>
            </a:r>
            <a:r>
              <a:rPr lang="ja-JP" altLang="en-US" sz="2800" u="sng" dirty="0" smtClean="0">
                <a:latin typeface="小塚ゴシック Pro EL" pitchFamily="34" charset="-128"/>
                <a:ea typeface="小塚ゴシック Pro EL" pitchFamily="34" charset="-128"/>
              </a:rPr>
              <a:t> </a:t>
            </a:r>
            <a:r>
              <a:rPr lang="en-US" altLang="ja-JP" sz="2800" u="sng" dirty="0" smtClean="0">
                <a:latin typeface="小塚ゴシック Pro EL" pitchFamily="34" charset="-128"/>
                <a:ea typeface="小塚ゴシック Pro EL" pitchFamily="34" charset="-128"/>
              </a:rPr>
              <a:t>binary merger</a:t>
            </a:r>
          </a:p>
        </p:txBody>
      </p:sp>
      <p:sp>
        <p:nvSpPr>
          <p:cNvPr id="21" name="円/楕円 20"/>
          <p:cNvSpPr/>
          <p:nvPr/>
        </p:nvSpPr>
        <p:spPr>
          <a:xfrm>
            <a:off x="179512" y="4077072"/>
            <a:ext cx="432048" cy="432048"/>
          </a:xfrm>
          <a:prstGeom prst="ellips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tx1"/>
              </a:solidFill>
            </a:endParaRPr>
          </a:p>
        </p:txBody>
      </p:sp>
      <p:sp>
        <p:nvSpPr>
          <p:cNvPr id="22" name="円/楕円 21"/>
          <p:cNvSpPr/>
          <p:nvPr/>
        </p:nvSpPr>
        <p:spPr>
          <a:xfrm>
            <a:off x="1691680" y="3284984"/>
            <a:ext cx="1872208"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07504" y="3573017"/>
            <a:ext cx="1584176" cy="461665"/>
          </a:xfrm>
          <a:prstGeom prst="rect">
            <a:avLst/>
          </a:prstGeom>
          <a:noFill/>
        </p:spPr>
        <p:txBody>
          <a:bodyPr wrap="square" rtlCol="0">
            <a:spAutoFit/>
          </a:bodyPr>
          <a:lstStyle/>
          <a:p>
            <a:r>
              <a:rPr kumimoji="1" lang="en-US" altLang="ja-JP" sz="2400" dirty="0" smtClean="0"/>
              <a:t>BH (M</a:t>
            </a:r>
            <a:r>
              <a:rPr kumimoji="1" lang="en-US" altLang="ja-JP" sz="2400" baseline="-25000" dirty="0" smtClean="0"/>
              <a:t>BH</a:t>
            </a:r>
            <a:r>
              <a:rPr kumimoji="1" lang="en-US" altLang="ja-JP" sz="2400" dirty="0" smtClean="0"/>
              <a:t>)</a:t>
            </a:r>
            <a:endParaRPr kumimoji="1" lang="ja-JP" altLang="en-US" sz="2400" dirty="0">
              <a:solidFill>
                <a:srgbClr val="0070C0"/>
              </a:solidFill>
            </a:endParaRPr>
          </a:p>
        </p:txBody>
      </p:sp>
      <p:sp>
        <p:nvSpPr>
          <p:cNvPr id="24" name="円/楕円 23"/>
          <p:cNvSpPr/>
          <p:nvPr/>
        </p:nvSpPr>
        <p:spPr>
          <a:xfrm>
            <a:off x="1619672" y="4149080"/>
            <a:ext cx="216024" cy="216024"/>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bg1"/>
              </a:solidFill>
            </a:endParaRPr>
          </a:p>
        </p:txBody>
      </p:sp>
      <p:sp>
        <p:nvSpPr>
          <p:cNvPr id="26" name="テキスト ボックス 25"/>
          <p:cNvSpPr txBox="1"/>
          <p:nvPr/>
        </p:nvSpPr>
        <p:spPr>
          <a:xfrm>
            <a:off x="2051720" y="2823319"/>
            <a:ext cx="3024336" cy="461665"/>
          </a:xfrm>
          <a:prstGeom prst="rect">
            <a:avLst/>
          </a:prstGeom>
          <a:noFill/>
        </p:spPr>
        <p:txBody>
          <a:bodyPr wrap="square" rtlCol="0">
            <a:spAutoFit/>
          </a:bodyPr>
          <a:lstStyle/>
          <a:p>
            <a:r>
              <a:rPr kumimoji="1" lang="en-US" altLang="ja-JP" sz="2400" dirty="0" smtClean="0"/>
              <a:t>NS (M</a:t>
            </a:r>
            <a:r>
              <a:rPr kumimoji="1" lang="en-US" altLang="ja-JP" sz="2400" baseline="-25000" dirty="0" smtClean="0"/>
              <a:t>NS</a:t>
            </a:r>
            <a:r>
              <a:rPr kumimoji="1" lang="en-US" altLang="ja-JP" sz="2400" dirty="0" smtClean="0"/>
              <a:t>)</a:t>
            </a:r>
            <a:endParaRPr kumimoji="1" lang="ja-JP" altLang="en-US" sz="2400" dirty="0">
              <a:solidFill>
                <a:srgbClr val="0070C0"/>
              </a:solidFill>
            </a:endParaRPr>
          </a:p>
        </p:txBody>
      </p:sp>
      <p:cxnSp>
        <p:nvCxnSpPr>
          <p:cNvPr id="28" name="直線矢印コネクタ 27"/>
          <p:cNvCxnSpPr/>
          <p:nvPr/>
        </p:nvCxnSpPr>
        <p:spPr>
          <a:xfrm rot="10800000">
            <a:off x="683568" y="4291508"/>
            <a:ext cx="1008112"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H="1" flipV="1">
            <a:off x="683572" y="4075488"/>
            <a:ext cx="1944212" cy="15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3491880" y="2924944"/>
            <a:ext cx="5904656" cy="3416320"/>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Tidal force </a:t>
            </a:r>
            <a:r>
              <a:rPr kumimoji="1" lang="en-US" altLang="ja-JP" sz="2400" dirty="0" smtClean="0">
                <a:latin typeface="小塚ゴシック Pro EL" pitchFamily="34" charset="-128"/>
                <a:ea typeface="小塚ゴシック Pro EL" pitchFamily="34" charset="-128"/>
              </a:rPr>
              <a:t>&gt; Self-gravity of NS</a:t>
            </a:r>
          </a:p>
          <a:p>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a:t>
            </a:r>
            <a:r>
              <a:rPr lang="en-US" altLang="ja-JP" sz="2400" dirty="0" smtClean="0">
                <a:solidFill>
                  <a:srgbClr val="FF0000"/>
                </a:solidFill>
                <a:latin typeface="小塚ゴシック Pro EL" pitchFamily="34" charset="-128"/>
                <a:ea typeface="小塚ゴシック Pro EL" pitchFamily="34" charset="-128"/>
              </a:rPr>
              <a:t>r ≾ (M</a:t>
            </a:r>
            <a:r>
              <a:rPr lang="en-US" altLang="ja-JP" sz="2400" baseline="-25000" dirty="0" smtClean="0">
                <a:solidFill>
                  <a:srgbClr val="FF0000"/>
                </a:solidFill>
                <a:latin typeface="小塚ゴシック Pro EL" pitchFamily="34" charset="-128"/>
                <a:ea typeface="小塚ゴシック Pro EL" pitchFamily="34" charset="-128"/>
              </a:rPr>
              <a:t>BH</a:t>
            </a:r>
            <a:r>
              <a:rPr lang="en-US" altLang="ja-JP" sz="2400" dirty="0" smtClean="0">
                <a:solidFill>
                  <a:srgbClr val="FF0000"/>
                </a:solidFill>
                <a:latin typeface="小塚ゴシック Pro EL" pitchFamily="34" charset="-128"/>
                <a:ea typeface="小塚ゴシック Pro EL" pitchFamily="34" charset="-128"/>
              </a:rPr>
              <a:t>/M</a:t>
            </a:r>
            <a:r>
              <a:rPr lang="en-US" altLang="ja-JP" sz="2400" baseline="-25000" dirty="0" smtClean="0">
                <a:solidFill>
                  <a:srgbClr val="FF0000"/>
                </a:solidFill>
                <a:latin typeface="小塚ゴシック Pro EL" pitchFamily="34" charset="-128"/>
                <a:ea typeface="小塚ゴシック Pro EL" pitchFamily="34" charset="-128"/>
              </a:rPr>
              <a:t>NS</a:t>
            </a:r>
            <a:r>
              <a:rPr lang="en-US" altLang="ja-JP" sz="2400" dirty="0" smtClean="0">
                <a:solidFill>
                  <a:srgbClr val="FF0000"/>
                </a:solidFill>
                <a:latin typeface="小塚ゴシック Pro EL" pitchFamily="34" charset="-128"/>
                <a:ea typeface="小塚ゴシック Pro EL" pitchFamily="34" charset="-128"/>
              </a:rPr>
              <a:t>)</a:t>
            </a:r>
            <a:r>
              <a:rPr lang="en-US" altLang="ja-JP" sz="2400" baseline="30000" dirty="0" smtClean="0">
                <a:solidFill>
                  <a:srgbClr val="FF0000"/>
                </a:solidFill>
                <a:latin typeface="小塚ゴシック Pro EL" pitchFamily="34" charset="-128"/>
                <a:ea typeface="小塚ゴシック Pro EL" pitchFamily="34" charset="-128"/>
              </a:rPr>
              <a:t>-2/3 </a:t>
            </a:r>
            <a:r>
              <a:rPr lang="en-US" altLang="ja-JP" sz="2400" dirty="0" smtClean="0">
                <a:solidFill>
                  <a:srgbClr val="FF0000"/>
                </a:solidFill>
                <a:latin typeface="小塚ゴシック Pro EL" pitchFamily="34" charset="-128"/>
                <a:ea typeface="小塚ゴシック Pro EL" pitchFamily="34" charset="-128"/>
              </a:rPr>
              <a:t>(M</a:t>
            </a:r>
            <a:r>
              <a:rPr lang="en-US" altLang="ja-JP" sz="2400" baseline="-25000" dirty="0" smtClean="0">
                <a:solidFill>
                  <a:srgbClr val="FF0000"/>
                </a:solidFill>
                <a:latin typeface="小塚ゴシック Pro EL" pitchFamily="34" charset="-128"/>
                <a:ea typeface="小塚ゴシック Pro EL" pitchFamily="34" charset="-128"/>
              </a:rPr>
              <a:t>NS</a:t>
            </a:r>
            <a:r>
              <a:rPr lang="en-US" altLang="ja-JP" sz="2400" dirty="0" smtClean="0">
                <a:solidFill>
                  <a:srgbClr val="FF0000"/>
                </a:solidFill>
                <a:latin typeface="小塚ゴシック Pro EL" pitchFamily="34" charset="-128"/>
                <a:ea typeface="小塚ゴシック Pro EL" pitchFamily="34" charset="-128"/>
              </a:rPr>
              <a:t>/R</a:t>
            </a:r>
            <a:r>
              <a:rPr lang="en-US" altLang="ja-JP" sz="2400" baseline="-25000" dirty="0" smtClean="0">
                <a:solidFill>
                  <a:srgbClr val="FF0000"/>
                </a:solidFill>
                <a:latin typeface="小塚ゴシック Pro EL" pitchFamily="34" charset="-128"/>
                <a:ea typeface="小塚ゴシック Pro EL" pitchFamily="34" charset="-128"/>
              </a:rPr>
              <a:t>NS</a:t>
            </a:r>
            <a:r>
              <a:rPr lang="en-US" altLang="ja-JP" sz="2400" dirty="0" smtClean="0">
                <a:solidFill>
                  <a:srgbClr val="FF0000"/>
                </a:solidFill>
                <a:latin typeface="小塚ゴシック Pro EL" pitchFamily="34" charset="-128"/>
                <a:ea typeface="小塚ゴシック Pro EL" pitchFamily="34" charset="-128"/>
              </a:rPr>
              <a:t>)</a:t>
            </a:r>
            <a:r>
              <a:rPr lang="en-US" altLang="ja-JP" sz="2400" baseline="30000" dirty="0" smtClean="0">
                <a:solidFill>
                  <a:srgbClr val="FF0000"/>
                </a:solidFill>
                <a:latin typeface="小塚ゴシック Pro EL" pitchFamily="34" charset="-128"/>
                <a:ea typeface="小塚ゴシック Pro EL" pitchFamily="34" charset="-128"/>
              </a:rPr>
              <a:t>-1</a:t>
            </a:r>
            <a:r>
              <a:rPr lang="en-US" altLang="ja-JP" sz="2400" dirty="0" smtClean="0">
                <a:solidFill>
                  <a:srgbClr val="FF0000"/>
                </a:solidFill>
                <a:latin typeface="小塚ゴシック Pro EL" pitchFamily="34" charset="-128"/>
                <a:ea typeface="小塚ゴシック Pro EL" pitchFamily="34" charset="-128"/>
              </a:rPr>
              <a:t> M</a:t>
            </a:r>
            <a:r>
              <a:rPr lang="en-US" altLang="ja-JP" sz="2400" baseline="-25000" dirty="0" smtClean="0">
                <a:solidFill>
                  <a:srgbClr val="FF0000"/>
                </a:solidFill>
                <a:latin typeface="小塚ゴシック Pro EL" pitchFamily="34" charset="-128"/>
                <a:ea typeface="小塚ゴシック Pro EL" pitchFamily="34" charset="-128"/>
              </a:rPr>
              <a:t>BH </a:t>
            </a:r>
            <a:r>
              <a:rPr lang="en-US" altLang="ja-JP" sz="2400" dirty="0" smtClean="0">
                <a:solidFill>
                  <a:srgbClr val="FF0000"/>
                </a:solidFill>
                <a:latin typeface="小塚ゴシック Pro EL" pitchFamily="34" charset="-128"/>
                <a:ea typeface="小塚ゴシック Pro EL" pitchFamily="34" charset="-128"/>
              </a:rPr>
              <a:t>≡r</a:t>
            </a:r>
            <a:r>
              <a:rPr lang="en-US" altLang="ja-JP" sz="2400" baseline="-25000" dirty="0" smtClean="0">
                <a:solidFill>
                  <a:srgbClr val="FF0000"/>
                </a:solidFill>
                <a:latin typeface="小塚ゴシック Pro EL" pitchFamily="34" charset="-128"/>
                <a:ea typeface="小塚ゴシック Pro EL" pitchFamily="34" charset="-128"/>
              </a:rPr>
              <a:t>tidal</a:t>
            </a:r>
          </a:p>
          <a:p>
            <a:r>
              <a:rPr lang="en-US" altLang="ja-JP" sz="2400" dirty="0" smtClean="0">
                <a:latin typeface="小塚ゴシック Pro EL" pitchFamily="34" charset="-128"/>
                <a:ea typeface="小塚ゴシック Pro EL" pitchFamily="34" charset="-128"/>
              </a:rPr>
              <a:t>If </a:t>
            </a:r>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tidal</a:t>
            </a:r>
            <a:r>
              <a:rPr lang="en-US" altLang="ja-JP" sz="2400" dirty="0" smtClean="0">
                <a:latin typeface="小塚ゴシック Pro EL" pitchFamily="34" charset="-128"/>
                <a:ea typeface="小塚ゴシック Pro EL" pitchFamily="34" charset="-128"/>
              </a:rPr>
              <a:t> &gt; </a:t>
            </a:r>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isco</a:t>
            </a:r>
            <a:r>
              <a:rPr lang="en-US" altLang="ja-JP" sz="2400" dirty="0" smtClean="0">
                <a:latin typeface="小塚ゴシック Pro EL" pitchFamily="34" charset="-128"/>
                <a:ea typeface="小塚ゴシック Pro EL" pitchFamily="34" charset="-128"/>
              </a:rPr>
              <a:t> ⇒ </a:t>
            </a:r>
            <a:r>
              <a:rPr lang="en-US" altLang="ja-JP" sz="2400" dirty="0" smtClean="0">
                <a:solidFill>
                  <a:srgbClr val="FF0000"/>
                </a:solidFill>
                <a:latin typeface="小塚ゴシック Pro EL" pitchFamily="34" charset="-128"/>
                <a:ea typeface="小塚ゴシック Pro EL" pitchFamily="34" charset="-128"/>
              </a:rPr>
              <a:t>Tidal disruption</a:t>
            </a:r>
          </a:p>
          <a:p>
            <a:r>
              <a:rPr lang="en-US" altLang="ja-JP" sz="2400" dirty="0" smtClean="0">
                <a:latin typeface="小塚ゴシック Pro EL" pitchFamily="34" charset="-128"/>
                <a:ea typeface="小塚ゴシック Pro EL" pitchFamily="34" charset="-128"/>
              </a:rPr>
              <a:t>   </a:t>
            </a:r>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tidal</a:t>
            </a:r>
            <a:r>
              <a:rPr lang="en-US" altLang="ja-JP" sz="2400" dirty="0" smtClean="0">
                <a:latin typeface="小塚ゴシック Pro EL" pitchFamily="34" charset="-128"/>
                <a:ea typeface="小塚ゴシック Pro EL" pitchFamily="34" charset="-128"/>
              </a:rPr>
              <a:t> &lt; </a:t>
            </a:r>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isco</a:t>
            </a:r>
            <a:r>
              <a:rPr lang="en-US" altLang="ja-JP" sz="2400" dirty="0" smtClean="0">
                <a:latin typeface="小塚ゴシック Pro EL" pitchFamily="34" charset="-128"/>
                <a:ea typeface="小塚ゴシック Pro EL" pitchFamily="34" charset="-128"/>
              </a:rPr>
              <a:t> ⇒ </a:t>
            </a:r>
            <a:r>
              <a:rPr lang="en-US" altLang="ja-JP" sz="2400" dirty="0" smtClean="0">
                <a:solidFill>
                  <a:srgbClr val="0070C0"/>
                </a:solidFill>
                <a:latin typeface="小塚ゴシック Pro EL" pitchFamily="34" charset="-128"/>
                <a:ea typeface="小塚ゴシック Pro EL" pitchFamily="34" charset="-128"/>
              </a:rPr>
              <a:t>No tidal disruption</a:t>
            </a:r>
          </a:p>
          <a:p>
            <a:endParaRPr lang="en-US" altLang="ja-JP" sz="2400" u="sng" dirty="0" smtClean="0">
              <a:latin typeface="小塚ゴシック Pro EL" pitchFamily="34" charset="-128"/>
              <a:ea typeface="小塚ゴシック Pro EL" pitchFamily="34" charset="-128"/>
            </a:endParaRPr>
          </a:p>
          <a:p>
            <a:r>
              <a:rPr lang="en-US" altLang="ja-JP" sz="2400" u="sng" dirty="0" smtClean="0">
                <a:latin typeface="小塚ゴシック Pro EL" pitchFamily="34" charset="-128"/>
                <a:ea typeface="小塚ゴシック Pro EL" pitchFamily="34" charset="-128"/>
              </a:rPr>
              <a:t>Key ingredients</a:t>
            </a: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Mass ratio </a:t>
            </a:r>
            <a:r>
              <a:rPr lang="en-US" altLang="ja-JP" sz="2400" dirty="0" err="1" smtClean="0">
                <a:solidFill>
                  <a:srgbClr val="00B050"/>
                </a:solidFill>
                <a:latin typeface="小塚ゴシック Pro EL" pitchFamily="34" charset="-128"/>
                <a:ea typeface="小塚ゴシック Pro EL" pitchFamily="34" charset="-128"/>
              </a:rPr>
              <a:t>q≡M</a:t>
            </a:r>
            <a:r>
              <a:rPr lang="en-US" altLang="ja-JP" sz="2400" baseline="-25000" dirty="0" err="1" smtClean="0">
                <a:solidFill>
                  <a:srgbClr val="00B050"/>
                </a:solidFill>
                <a:latin typeface="小塚ゴシック Pro EL" pitchFamily="34" charset="-128"/>
                <a:ea typeface="小塚ゴシック Pro EL" pitchFamily="34" charset="-128"/>
              </a:rPr>
              <a:t>BH</a:t>
            </a:r>
            <a:r>
              <a:rPr lang="en-US" altLang="ja-JP" sz="2400" dirty="0" smtClean="0">
                <a:solidFill>
                  <a:srgbClr val="00B050"/>
                </a:solidFill>
                <a:latin typeface="小塚ゴシック Pro EL" pitchFamily="34" charset="-128"/>
                <a:ea typeface="小塚ゴシック Pro EL" pitchFamily="34" charset="-128"/>
              </a:rPr>
              <a:t>/M</a:t>
            </a:r>
            <a:r>
              <a:rPr lang="en-US" altLang="ja-JP" sz="2400" baseline="-25000" dirty="0" smtClean="0">
                <a:solidFill>
                  <a:srgbClr val="00B050"/>
                </a:solidFill>
                <a:latin typeface="小塚ゴシック Pro EL" pitchFamily="34" charset="-128"/>
                <a:ea typeface="小塚ゴシック Pro EL" pitchFamily="34" charset="-128"/>
              </a:rPr>
              <a:t>NS</a:t>
            </a:r>
            <a:endParaRPr lang="en-US" altLang="ja-JP" sz="2400" dirty="0" smtClean="0">
              <a:solidFill>
                <a:srgbClr val="00B050"/>
              </a:solidFill>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Compactness </a:t>
            </a:r>
            <a:r>
              <a:rPr lang="en-US" altLang="ja-JP" sz="2400" dirty="0" smtClean="0">
                <a:solidFill>
                  <a:srgbClr val="00B050"/>
                </a:solidFill>
                <a:latin typeface="小塚ゴシック Pro EL" pitchFamily="34" charset="-128"/>
                <a:ea typeface="小塚ゴシック Pro EL" pitchFamily="34" charset="-128"/>
              </a:rPr>
              <a:t>C≡M</a:t>
            </a:r>
            <a:r>
              <a:rPr lang="en-US" altLang="ja-JP" sz="2400" baseline="-25000" dirty="0" smtClean="0">
                <a:solidFill>
                  <a:srgbClr val="00B050"/>
                </a:solidFill>
                <a:latin typeface="小塚ゴシック Pro EL" pitchFamily="34" charset="-128"/>
                <a:ea typeface="小塚ゴシック Pro EL" pitchFamily="34" charset="-128"/>
              </a:rPr>
              <a:t>NS</a:t>
            </a:r>
            <a:r>
              <a:rPr lang="en-US" altLang="ja-JP" sz="2400" dirty="0" smtClean="0">
                <a:solidFill>
                  <a:srgbClr val="00B050"/>
                </a:solidFill>
                <a:latin typeface="小塚ゴシック Pro EL" pitchFamily="34" charset="-128"/>
                <a:ea typeface="小塚ゴシック Pro EL" pitchFamily="34" charset="-128"/>
              </a:rPr>
              <a:t>/R</a:t>
            </a:r>
            <a:r>
              <a:rPr lang="en-US" altLang="ja-JP" sz="2400" baseline="-25000" dirty="0" smtClean="0">
                <a:solidFill>
                  <a:srgbClr val="00B050"/>
                </a:solidFill>
                <a:latin typeface="小塚ゴシック Pro EL" pitchFamily="34" charset="-128"/>
                <a:ea typeface="小塚ゴシック Pro EL" pitchFamily="34" charset="-128"/>
              </a:rPr>
              <a:t>NS</a:t>
            </a:r>
            <a:endParaRPr lang="en-US" altLang="ja-JP" sz="2400" dirty="0" smtClean="0">
              <a:solidFill>
                <a:srgbClr val="00B050"/>
              </a:solidFill>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BH spin </a:t>
            </a:r>
            <a:r>
              <a:rPr lang="en-US" altLang="ja-JP" sz="2400" dirty="0" smtClean="0">
                <a:solidFill>
                  <a:srgbClr val="00B050"/>
                </a:solidFill>
                <a:latin typeface="小塚ゴシック Pro EL" pitchFamily="34" charset="-128"/>
                <a:ea typeface="小塚ゴシック Pro EL" pitchFamily="34" charset="-128"/>
              </a:rPr>
              <a:t>a (a↗⇒ </a:t>
            </a:r>
            <a:r>
              <a:rPr lang="en-US" altLang="ja-JP" sz="2400" dirty="0" err="1" smtClean="0">
                <a:solidFill>
                  <a:srgbClr val="00B050"/>
                </a:solidFill>
                <a:latin typeface="小塚ゴシック Pro EL" pitchFamily="34" charset="-128"/>
                <a:ea typeface="小塚ゴシック Pro EL" pitchFamily="34" charset="-128"/>
              </a:rPr>
              <a:t>r</a:t>
            </a:r>
            <a:r>
              <a:rPr lang="en-US" altLang="ja-JP" sz="2400" baseline="-25000" dirty="0" err="1" smtClean="0">
                <a:solidFill>
                  <a:srgbClr val="00B050"/>
                </a:solidFill>
                <a:latin typeface="小塚ゴシック Pro EL" pitchFamily="34" charset="-128"/>
                <a:ea typeface="小塚ゴシック Pro EL" pitchFamily="34" charset="-128"/>
              </a:rPr>
              <a:t>ISCO</a:t>
            </a:r>
            <a:r>
              <a:rPr lang="en-US" altLang="ja-JP" sz="2400" dirty="0" smtClean="0">
                <a:solidFill>
                  <a:srgbClr val="00B050"/>
                </a:solidFill>
                <a:latin typeface="小塚ゴシック Pro EL" pitchFamily="34" charset="-128"/>
                <a:ea typeface="小塚ゴシック Pro EL" pitchFamily="34" charset="-128"/>
              </a:rPr>
              <a:t>↘)</a:t>
            </a:r>
          </a:p>
        </p:txBody>
      </p:sp>
      <p:sp>
        <p:nvSpPr>
          <p:cNvPr id="42" name="左右矢印 41"/>
          <p:cNvSpPr/>
          <p:nvPr/>
        </p:nvSpPr>
        <p:spPr>
          <a:xfrm>
            <a:off x="1979712" y="5373216"/>
            <a:ext cx="792088" cy="315644"/>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123728" y="5661248"/>
            <a:ext cx="1944216" cy="461665"/>
          </a:xfrm>
          <a:prstGeom prst="rect">
            <a:avLst/>
          </a:prstGeom>
          <a:noFill/>
        </p:spPr>
        <p:txBody>
          <a:bodyPr wrap="square" rtlCol="0">
            <a:spAutoFit/>
          </a:bodyPr>
          <a:lstStyle/>
          <a:p>
            <a:r>
              <a:rPr kumimoji="1" lang="en-US" altLang="ja-JP" sz="2400" dirty="0" smtClean="0"/>
              <a:t>R</a:t>
            </a:r>
            <a:r>
              <a:rPr kumimoji="1" lang="en-US" altLang="ja-JP" sz="2400" baseline="-25000" dirty="0" smtClean="0"/>
              <a:t>NS</a:t>
            </a:r>
            <a:r>
              <a:rPr kumimoji="1" lang="en-US" altLang="ja-JP" sz="2400" dirty="0" smtClean="0"/>
              <a:t> </a:t>
            </a:r>
            <a:endParaRPr kumimoji="1" lang="ja-JP" altLang="en-US" sz="2400" dirty="0">
              <a:solidFill>
                <a:srgbClr val="0070C0"/>
              </a:solidFill>
            </a:endParaRPr>
          </a:p>
        </p:txBody>
      </p:sp>
      <p:cxnSp>
        <p:nvCxnSpPr>
          <p:cNvPr id="46" name="直線矢印コネクタ 45"/>
          <p:cNvCxnSpPr/>
          <p:nvPr/>
        </p:nvCxnSpPr>
        <p:spPr>
          <a:xfrm>
            <a:off x="827584" y="6165304"/>
            <a:ext cx="2016224" cy="1588"/>
          </a:xfrm>
          <a:prstGeom prst="straightConnector1">
            <a:avLst/>
          </a:prstGeom>
          <a:ln>
            <a:solidFill>
              <a:schemeClr val="tx1"/>
            </a:solidFill>
            <a:headEnd type="arrow"/>
            <a:tailEnd type="arrow"/>
          </a:ln>
        </p:spPr>
        <p:style>
          <a:lnRef idx="1">
            <a:schemeClr val="dk1"/>
          </a:lnRef>
          <a:fillRef idx="0">
            <a:schemeClr val="dk1"/>
          </a:fillRef>
          <a:effectRef idx="0">
            <a:schemeClr val="dk1"/>
          </a:effectRef>
          <a:fontRef idx="minor">
            <a:schemeClr val="tx1"/>
          </a:fontRef>
        </p:style>
      </p:cxnSp>
      <p:sp>
        <p:nvSpPr>
          <p:cNvPr id="50" name="テキスト ボックス 49"/>
          <p:cNvSpPr txBox="1"/>
          <p:nvPr/>
        </p:nvSpPr>
        <p:spPr>
          <a:xfrm>
            <a:off x="1691680" y="6237312"/>
            <a:ext cx="3024336" cy="461665"/>
          </a:xfrm>
          <a:prstGeom prst="rect">
            <a:avLst/>
          </a:prstGeom>
          <a:noFill/>
        </p:spPr>
        <p:txBody>
          <a:bodyPr wrap="square" rtlCol="0">
            <a:spAutoFit/>
          </a:bodyPr>
          <a:lstStyle/>
          <a:p>
            <a:r>
              <a:rPr lang="en-US" altLang="ja-JP" sz="2400" dirty="0" smtClean="0"/>
              <a:t>r</a:t>
            </a:r>
            <a:endParaRPr kumimoji="1" lang="ja-JP" altLang="en-US" sz="2400" dirty="0">
              <a:solidFill>
                <a:srgbClr val="0070C0"/>
              </a:solidFill>
            </a:endParaRPr>
          </a:p>
        </p:txBody>
      </p:sp>
      <p:sp>
        <p:nvSpPr>
          <p:cNvPr id="32" name="テキスト ボックス 31"/>
          <p:cNvSpPr txBox="1"/>
          <p:nvPr/>
        </p:nvSpPr>
        <p:spPr>
          <a:xfrm>
            <a:off x="2411760" y="1412776"/>
            <a:ext cx="792088" cy="369332"/>
          </a:xfrm>
          <a:prstGeom prst="rect">
            <a:avLst/>
          </a:prstGeom>
          <a:noFill/>
        </p:spPr>
        <p:txBody>
          <a:bodyPr wrap="square" rtlCol="0">
            <a:spAutoFit/>
          </a:bodyPr>
          <a:lstStyle/>
          <a:p>
            <a:r>
              <a:rPr kumimoji="1" lang="en-US" altLang="ja-JP" dirty="0" smtClean="0">
                <a:latin typeface="小塚ゴシック Pro EL" pitchFamily="34" charset="-128"/>
                <a:ea typeface="小塚ゴシック Pro EL" pitchFamily="34" charset="-128"/>
              </a:rPr>
              <a:t>NS</a:t>
            </a:r>
            <a:endParaRPr kumimoji="1" lang="ja-JP" altLang="en-US" dirty="0">
              <a:latin typeface="小塚ゴシック Pro EL" pitchFamily="34" charset="-128"/>
              <a:ea typeface="小塚ゴシック Pro EL" pitchFamily="34" charset="-128"/>
            </a:endParaRPr>
          </a:p>
        </p:txBody>
      </p:sp>
      <p:sp>
        <p:nvSpPr>
          <p:cNvPr id="33" name="テキスト ボックス 32"/>
          <p:cNvSpPr txBox="1"/>
          <p:nvPr/>
        </p:nvSpPr>
        <p:spPr>
          <a:xfrm>
            <a:off x="395536" y="1403484"/>
            <a:ext cx="792088" cy="369332"/>
          </a:xfrm>
          <a:prstGeom prst="rect">
            <a:avLst/>
          </a:prstGeom>
          <a:noFill/>
        </p:spPr>
        <p:txBody>
          <a:bodyPr wrap="square" rtlCol="0">
            <a:spAutoFit/>
          </a:bodyPr>
          <a:lstStyle/>
          <a:p>
            <a:r>
              <a:rPr kumimoji="1" lang="en-US" altLang="ja-JP" dirty="0" smtClean="0">
                <a:latin typeface="小塚ゴシック Pro EL" pitchFamily="34" charset="-128"/>
                <a:ea typeface="小塚ゴシック Pro EL" pitchFamily="34" charset="-128"/>
              </a:rPr>
              <a:t>BH</a:t>
            </a:r>
            <a:endParaRPr kumimoji="1" lang="ja-JP" altLang="en-US"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6024" y="620688"/>
            <a:ext cx="8748464" cy="4431983"/>
          </a:xfrm>
          <a:prstGeom prst="rect">
            <a:avLst/>
          </a:prstGeom>
          <a:noFill/>
        </p:spPr>
        <p:txBody>
          <a:bodyPr wrap="square" rtlCol="0">
            <a:spAutoFit/>
          </a:bodyPr>
          <a:lstStyle/>
          <a:p>
            <a:r>
              <a:rPr lang="ja-JP" altLang="en-US" sz="2400" dirty="0" smtClean="0">
                <a:latin typeface="小塚ゴシック Pro EL" pitchFamily="34" charset="-128"/>
                <a:ea typeface="小塚ゴシック Pro EL" pitchFamily="34" charset="-128"/>
              </a:rPr>
              <a:t> </a:t>
            </a:r>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YITP (Japan)</a:t>
            </a:r>
          </a:p>
          <a:p>
            <a:r>
              <a:rPr lang="en-US" altLang="ja-JP" sz="2400" dirty="0" smtClean="0">
                <a:latin typeface="小塚ゴシック Pro EL" pitchFamily="34" charset="-128"/>
                <a:ea typeface="小塚ゴシック Pro EL" pitchFamily="34" charset="-128"/>
              </a:rPr>
              <a:t> - </a:t>
            </a:r>
            <a:r>
              <a:rPr lang="el-GR" altLang="ja-JP" sz="2400" dirty="0" smtClean="0">
                <a:latin typeface="小塚ゴシック Pro EL" pitchFamily="34" charset="-128"/>
                <a:ea typeface="小塚ゴシック Pro EL" pitchFamily="34" charset="-128"/>
              </a:rPr>
              <a:t>Γ</a:t>
            </a:r>
            <a:r>
              <a:rPr lang="en-US" altLang="ja-JP" sz="2400" dirty="0" smtClean="0">
                <a:latin typeface="小塚ゴシック Pro EL" pitchFamily="34" charset="-128"/>
                <a:ea typeface="小塚ゴシック Pro EL" pitchFamily="34" charset="-128"/>
              </a:rPr>
              <a:t>-law EOS without BH spin </a:t>
            </a:r>
            <a:r>
              <a:rPr lang="en-US" altLang="ja-JP" dirty="0" smtClean="0">
                <a:latin typeface="小塚ゴシック Pro EL" pitchFamily="34" charset="-128"/>
                <a:ea typeface="小塚ゴシック Pro EL" pitchFamily="34" charset="-128"/>
              </a:rPr>
              <a:t>(Shibata-</a:t>
            </a:r>
            <a:r>
              <a:rPr lang="en-US" altLang="ja-JP" dirty="0" err="1" smtClean="0">
                <a:latin typeface="小塚ゴシック Pro EL" pitchFamily="34" charset="-128"/>
                <a:ea typeface="小塚ゴシック Pro EL" pitchFamily="34" charset="-128"/>
              </a:rPr>
              <a:t>Uryu</a:t>
            </a:r>
            <a:r>
              <a:rPr lang="en-US" altLang="ja-JP" dirty="0" smtClean="0">
                <a:latin typeface="小塚ゴシック Pro EL" pitchFamily="34" charset="-128"/>
                <a:ea typeface="小塚ゴシック Pro EL" pitchFamily="34" charset="-128"/>
              </a:rPr>
              <a:t> 06,07, Shibata-Taniguchi 08)</a:t>
            </a:r>
          </a:p>
          <a:p>
            <a:r>
              <a:rPr lang="en-US" altLang="ja-JP" sz="2400" dirty="0" smtClean="0">
                <a:latin typeface="小塚ゴシック Pro EL" pitchFamily="34" charset="-128"/>
                <a:ea typeface="小塚ゴシック Pro EL" pitchFamily="34" charset="-128"/>
              </a:rPr>
              <a:t> - </a:t>
            </a:r>
            <a:r>
              <a:rPr lang="en-US" altLang="ja-JP" sz="2400" dirty="0" smtClean="0">
                <a:solidFill>
                  <a:srgbClr val="0070C0"/>
                </a:solidFill>
                <a:latin typeface="小塚ゴシック Pro EL" pitchFamily="34" charset="-128"/>
                <a:ea typeface="小塚ゴシック Pro EL" pitchFamily="34" charset="-128"/>
              </a:rPr>
              <a:t>Nuclear theory based T=0 EOS </a:t>
            </a:r>
            <a:r>
              <a:rPr lang="en-US" altLang="ja-JP" sz="2400" dirty="0" smtClean="0">
                <a:latin typeface="小塚ゴシック Pro EL" pitchFamily="34" charset="-128"/>
                <a:ea typeface="小塚ゴシック Pro EL" pitchFamily="34" charset="-128"/>
              </a:rPr>
              <a:t>with/without (aligned) </a:t>
            </a:r>
            <a:r>
              <a:rPr lang="en-US" altLang="ja-JP" sz="2400" dirty="0" smtClean="0">
                <a:solidFill>
                  <a:srgbClr val="0070C0"/>
                </a:solidFill>
                <a:latin typeface="小塚ゴシック Pro EL" pitchFamily="34" charset="-128"/>
                <a:ea typeface="小塚ゴシック Pro EL" pitchFamily="34" charset="-128"/>
              </a:rPr>
              <a:t>BH spin </a:t>
            </a:r>
            <a:r>
              <a:rPr lang="en-US" altLang="ja-JP" dirty="0" smtClean="0">
                <a:latin typeface="小塚ゴシック Pro EL" pitchFamily="34" charset="-128"/>
                <a:ea typeface="小塚ゴシック Pro EL" pitchFamily="34" charset="-128"/>
              </a:rPr>
              <a:t>(Shibata +09, Kyutoku+10, </a:t>
            </a:r>
            <a:r>
              <a:rPr lang="en-US" altLang="ja-JP" dirty="0" err="1" smtClean="0">
                <a:latin typeface="小塚ゴシック Pro EL" pitchFamily="34" charset="-128"/>
                <a:ea typeface="小塚ゴシック Pro EL" pitchFamily="34" charset="-128"/>
              </a:rPr>
              <a:t>Kyutoku</a:t>
            </a:r>
            <a:r>
              <a:rPr lang="en-US" altLang="ja-JP" dirty="0" smtClean="0">
                <a:latin typeface="小塚ゴシック Pro EL" pitchFamily="34" charset="-128"/>
                <a:ea typeface="小塚ゴシック Pro EL" pitchFamily="34" charset="-128"/>
              </a:rPr>
              <a:t>+ 11)</a:t>
            </a: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Illinois University (USA) </a:t>
            </a:r>
          </a:p>
          <a:p>
            <a:r>
              <a:rPr lang="en-US" altLang="ja-JP" sz="2400" dirty="0" smtClean="0">
                <a:latin typeface="小塚ゴシック Pro EL" pitchFamily="34" charset="-128"/>
                <a:ea typeface="小塚ゴシック Pro EL" pitchFamily="34" charset="-128"/>
              </a:rPr>
              <a:t> - </a:t>
            </a:r>
            <a:r>
              <a:rPr lang="el-GR" altLang="ja-JP" sz="2400" dirty="0" smtClean="0">
                <a:latin typeface="小塚ゴシック Pro EL" pitchFamily="34" charset="-128"/>
                <a:ea typeface="小塚ゴシック Pro EL" pitchFamily="34" charset="-128"/>
              </a:rPr>
              <a:t>Γ</a:t>
            </a:r>
            <a:r>
              <a:rPr lang="en-US" altLang="ja-JP" sz="2400" dirty="0" smtClean="0">
                <a:latin typeface="小塚ゴシック Pro EL" pitchFamily="34" charset="-128"/>
                <a:ea typeface="小塚ゴシック Pro EL" pitchFamily="34" charset="-128"/>
              </a:rPr>
              <a:t>-law EOS with/without </a:t>
            </a:r>
            <a:r>
              <a:rPr lang="en-US" altLang="ja-JP" sz="2400" dirty="0" smtClean="0">
                <a:solidFill>
                  <a:srgbClr val="0070C0"/>
                </a:solidFill>
                <a:latin typeface="小塚ゴシック Pro EL" pitchFamily="34" charset="-128"/>
                <a:ea typeface="小塚ゴシック Pro EL" pitchFamily="34" charset="-128"/>
              </a:rPr>
              <a:t>BH spin </a:t>
            </a:r>
            <a:r>
              <a:rPr lang="en-US" altLang="ja-JP" dirty="0" smtClean="0">
                <a:latin typeface="小塚ゴシック Pro EL" pitchFamily="34" charset="-128"/>
                <a:ea typeface="小塚ゴシック Pro EL" pitchFamily="34" charset="-128"/>
              </a:rPr>
              <a:t>(Etienne+ 08,09) </a:t>
            </a:r>
          </a:p>
          <a:p>
            <a:r>
              <a:rPr lang="en-US" altLang="ja-JP" sz="2400" dirty="0" smtClean="0">
                <a:latin typeface="小塚ゴシック Pro EL" pitchFamily="34" charset="-128"/>
                <a:ea typeface="小塚ゴシック Pro EL" pitchFamily="34" charset="-128"/>
              </a:rPr>
              <a:t> - </a:t>
            </a:r>
            <a:r>
              <a:rPr lang="el-GR" altLang="ja-JP" sz="2400" dirty="0" smtClean="0">
                <a:latin typeface="小塚ゴシック Pro EL" pitchFamily="34" charset="-128"/>
                <a:ea typeface="小塚ゴシック Pro EL" pitchFamily="34" charset="-128"/>
              </a:rPr>
              <a:t>Γ</a:t>
            </a:r>
            <a:r>
              <a:rPr lang="en-US" altLang="ja-JP" sz="2400" dirty="0" smtClean="0">
                <a:latin typeface="小塚ゴシック Pro EL" pitchFamily="34" charset="-128"/>
                <a:ea typeface="小塚ゴシック Pro EL" pitchFamily="34" charset="-128"/>
              </a:rPr>
              <a:t>-law EOS with </a:t>
            </a:r>
            <a:r>
              <a:rPr lang="en-US" altLang="ja-JP" sz="2400" dirty="0" smtClean="0">
                <a:solidFill>
                  <a:srgbClr val="0070C0"/>
                </a:solidFill>
                <a:latin typeface="小塚ゴシック Pro EL" pitchFamily="34" charset="-128"/>
                <a:ea typeface="小塚ゴシック Pro EL" pitchFamily="34" charset="-128"/>
              </a:rPr>
              <a:t>B-field</a:t>
            </a:r>
            <a:r>
              <a:rPr lang="en-US" altLang="ja-JP" sz="2400" dirty="0" smtClean="0">
                <a:latin typeface="小塚ゴシック Pro EL" pitchFamily="34" charset="-128"/>
                <a:ea typeface="小塚ゴシック Pro EL" pitchFamily="34" charset="-128"/>
              </a:rPr>
              <a:t> </a:t>
            </a:r>
            <a:r>
              <a:rPr lang="en-US" altLang="ja-JP" dirty="0" smtClean="0">
                <a:latin typeface="小塚ゴシック Pro EL" pitchFamily="34" charset="-128"/>
                <a:ea typeface="小塚ゴシック Pro EL" pitchFamily="34" charset="-128"/>
              </a:rPr>
              <a:t>(Etienne+ 11,12)</a:t>
            </a: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 Louisiana University+ (USA)</a:t>
            </a:r>
          </a:p>
          <a:p>
            <a:pPr>
              <a:buFontTx/>
              <a:buChar char="-"/>
            </a:pPr>
            <a:r>
              <a:rPr lang="en-US" altLang="ja-JP" sz="2400" dirty="0" smtClean="0">
                <a:latin typeface="小塚ゴシック Pro EL" pitchFamily="34" charset="-128"/>
                <a:ea typeface="小塚ゴシック Pro EL" pitchFamily="34" charset="-128"/>
              </a:rPr>
              <a:t> </a:t>
            </a:r>
            <a:r>
              <a:rPr lang="el-GR" altLang="ja-JP" sz="2400" dirty="0" smtClean="0">
                <a:latin typeface="小塚ゴシック Pro EL" pitchFamily="34" charset="-128"/>
                <a:ea typeface="小塚ゴシック Pro EL" pitchFamily="34" charset="-128"/>
              </a:rPr>
              <a:t>Γ</a:t>
            </a:r>
            <a:r>
              <a:rPr lang="en-US" altLang="ja-JP" sz="2400" dirty="0" smtClean="0">
                <a:latin typeface="小塚ゴシック Pro EL" pitchFamily="34" charset="-128"/>
                <a:ea typeface="小塚ゴシック Pro EL" pitchFamily="34" charset="-128"/>
              </a:rPr>
              <a:t>-law with </a:t>
            </a:r>
            <a:r>
              <a:rPr lang="en-US" altLang="ja-JP" sz="2400" dirty="0" smtClean="0">
                <a:solidFill>
                  <a:srgbClr val="0070C0"/>
                </a:solidFill>
                <a:latin typeface="小塚ゴシック Pro EL" pitchFamily="34" charset="-128"/>
                <a:ea typeface="小塚ゴシック Pro EL" pitchFamily="34" charset="-128"/>
              </a:rPr>
              <a:t>B-field</a:t>
            </a:r>
            <a:r>
              <a:rPr lang="en-US" altLang="ja-JP" sz="2400" dirty="0" smtClean="0">
                <a:latin typeface="小塚ゴシック Pro EL" pitchFamily="34" charset="-128"/>
                <a:ea typeface="小塚ゴシック Pro EL" pitchFamily="34" charset="-128"/>
              </a:rPr>
              <a:t> </a:t>
            </a:r>
            <a:r>
              <a:rPr lang="en-US" altLang="ja-JP" dirty="0" smtClean="0">
                <a:latin typeface="小塚ゴシック Pro EL" pitchFamily="34" charset="-128"/>
                <a:ea typeface="小塚ゴシック Pro EL" pitchFamily="34" charset="-128"/>
              </a:rPr>
              <a:t>(</a:t>
            </a:r>
            <a:r>
              <a:rPr lang="en-US" altLang="ja-JP" dirty="0" err="1" smtClean="0">
                <a:latin typeface="小塚ゴシック Pro EL" pitchFamily="34" charset="-128"/>
                <a:ea typeface="小塚ゴシック Pro EL" pitchFamily="34" charset="-128"/>
              </a:rPr>
              <a:t>Chawla</a:t>
            </a:r>
            <a:r>
              <a:rPr lang="en-US" altLang="ja-JP" dirty="0" smtClean="0">
                <a:latin typeface="小塚ゴシック Pro EL" pitchFamily="34" charset="-128"/>
                <a:ea typeface="小塚ゴシック Pro EL" pitchFamily="34" charset="-128"/>
              </a:rPr>
              <a:t>+ 10)</a:t>
            </a: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 Caltech-Cornell University (USA)</a:t>
            </a:r>
          </a:p>
          <a:p>
            <a:pPr>
              <a:buFontTx/>
              <a:buChar char="-"/>
            </a:pPr>
            <a:r>
              <a:rPr lang="en-US" altLang="ja-JP" sz="2400" dirty="0" smtClean="0">
                <a:latin typeface="小塚ゴシック Pro EL" pitchFamily="34" charset="-128"/>
                <a:ea typeface="小塚ゴシック Pro EL" pitchFamily="34" charset="-128"/>
              </a:rPr>
              <a:t> </a:t>
            </a:r>
            <a:r>
              <a:rPr lang="el-GR" altLang="ja-JP" sz="2400" dirty="0" smtClean="0">
                <a:latin typeface="小塚ゴシック Pro EL" pitchFamily="34" charset="-128"/>
                <a:ea typeface="小塚ゴシック Pro EL" pitchFamily="34" charset="-128"/>
              </a:rPr>
              <a:t>Γ</a:t>
            </a:r>
            <a:r>
              <a:rPr lang="en-US" altLang="ja-JP" sz="2400" dirty="0" smtClean="0">
                <a:latin typeface="小塚ゴシック Pro EL" pitchFamily="34" charset="-128"/>
                <a:ea typeface="小塚ゴシック Pro EL" pitchFamily="34" charset="-128"/>
              </a:rPr>
              <a:t>-law  with/without </a:t>
            </a:r>
            <a:r>
              <a:rPr lang="en-US" altLang="ja-JP" sz="2400" dirty="0" smtClean="0">
                <a:solidFill>
                  <a:srgbClr val="0070C0"/>
                </a:solidFill>
                <a:latin typeface="小塚ゴシック Pro EL" pitchFamily="34" charset="-128"/>
                <a:ea typeface="小塚ゴシック Pro EL" pitchFamily="34" charset="-128"/>
              </a:rPr>
              <a:t>(tilted) BH spin </a:t>
            </a:r>
            <a:r>
              <a:rPr lang="en-US" altLang="ja-JP" dirty="0" smtClean="0">
                <a:latin typeface="小塚ゴシック Pro EL" pitchFamily="34" charset="-128"/>
                <a:ea typeface="小塚ゴシック Pro EL" pitchFamily="34" charset="-128"/>
              </a:rPr>
              <a:t>(</a:t>
            </a:r>
            <a:r>
              <a:rPr lang="en-US" altLang="ja-JP" dirty="0" err="1" smtClean="0">
                <a:latin typeface="小塚ゴシック Pro EL" pitchFamily="34" charset="-128"/>
                <a:ea typeface="小塚ゴシック Pro EL" pitchFamily="34" charset="-128"/>
              </a:rPr>
              <a:t>Duez</a:t>
            </a:r>
            <a:r>
              <a:rPr lang="en-US" altLang="ja-JP" dirty="0" smtClean="0">
                <a:latin typeface="小塚ゴシック Pro EL" pitchFamily="34" charset="-128"/>
                <a:ea typeface="小塚ゴシック Pro EL" pitchFamily="34" charset="-128"/>
              </a:rPr>
              <a:t>+ 08, Foucart+11)</a:t>
            </a:r>
          </a:p>
          <a:p>
            <a:pPr>
              <a:buFontTx/>
              <a:buChar char="-"/>
            </a:pPr>
            <a:r>
              <a:rPr lang="en-US" altLang="ja-JP" sz="2400" dirty="0" smtClean="0">
                <a:latin typeface="小塚ゴシック Pro EL" pitchFamily="34" charset="-128"/>
                <a:ea typeface="小塚ゴシック Pro EL" pitchFamily="34" charset="-128"/>
              </a:rPr>
              <a:t> </a:t>
            </a:r>
            <a:r>
              <a:rPr lang="en-US" altLang="ja-JP" sz="2400" dirty="0" smtClean="0">
                <a:solidFill>
                  <a:srgbClr val="0070C0"/>
                </a:solidFill>
                <a:latin typeface="小塚ゴシック Pro EL" pitchFamily="34" charset="-128"/>
                <a:ea typeface="小塚ゴシック Pro EL" pitchFamily="34" charset="-128"/>
              </a:rPr>
              <a:t>T≠0 EOS </a:t>
            </a:r>
            <a:r>
              <a:rPr lang="en-US" altLang="ja-JP" sz="2400" dirty="0" smtClean="0">
                <a:latin typeface="小塚ゴシック Pro EL" pitchFamily="34" charset="-128"/>
                <a:ea typeface="小塚ゴシック Pro EL" pitchFamily="34" charset="-128"/>
              </a:rPr>
              <a:t>without neutrino cooling  </a:t>
            </a:r>
            <a:r>
              <a:rPr lang="en-US" altLang="ja-JP" dirty="0" smtClean="0">
                <a:latin typeface="小塚ゴシック Pro EL" pitchFamily="34" charset="-128"/>
                <a:ea typeface="小塚ゴシック Pro EL" pitchFamily="34" charset="-128"/>
              </a:rPr>
              <a:t>(</a:t>
            </a:r>
            <a:r>
              <a:rPr lang="en-US" altLang="ja-JP" dirty="0" err="1" smtClean="0">
                <a:latin typeface="小塚ゴシック Pro EL" pitchFamily="34" charset="-128"/>
                <a:ea typeface="小塚ゴシック Pro EL" pitchFamily="34" charset="-128"/>
              </a:rPr>
              <a:t>Duez</a:t>
            </a:r>
            <a:r>
              <a:rPr lang="en-US" altLang="ja-JP" dirty="0" smtClean="0">
                <a:latin typeface="小塚ゴシック Pro EL" pitchFamily="34" charset="-128"/>
                <a:ea typeface="小塚ゴシック Pro EL" pitchFamily="34" charset="-128"/>
              </a:rPr>
              <a:t>+ 10)</a:t>
            </a:r>
          </a:p>
        </p:txBody>
      </p:sp>
      <p:sp>
        <p:nvSpPr>
          <p:cNvPr id="4" name="テキスト ボックス 3"/>
          <p:cNvSpPr txBox="1"/>
          <p:nvPr/>
        </p:nvSpPr>
        <p:spPr>
          <a:xfrm>
            <a:off x="1115616" y="97468"/>
            <a:ext cx="7632848"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Current status of </a:t>
            </a:r>
            <a:r>
              <a:rPr kumimoji="1" lang="en-US" altLang="ja-JP" sz="2800" dirty="0" smtClean="0">
                <a:latin typeface="小塚ゴシック Pro EL" pitchFamily="34" charset="-128"/>
                <a:ea typeface="小塚ゴシック Pro EL" pitchFamily="34" charset="-128"/>
              </a:rPr>
              <a:t>BH-NS merger GR simulations</a:t>
            </a:r>
            <a:endParaRPr kumimoji="1" lang="ja-JP" altLang="en-US" sz="2800" dirty="0">
              <a:latin typeface="小塚ゴシック Pro EL" pitchFamily="34" charset="-128"/>
              <a:ea typeface="小塚ゴシック Pro EL" pitchFamily="34" charset="-128"/>
            </a:endParaRPr>
          </a:p>
        </p:txBody>
      </p:sp>
      <p:sp>
        <p:nvSpPr>
          <p:cNvPr id="5" name="テキスト ボックス 4"/>
          <p:cNvSpPr txBox="1"/>
          <p:nvPr/>
        </p:nvSpPr>
        <p:spPr>
          <a:xfrm>
            <a:off x="755576" y="5406315"/>
            <a:ext cx="7848872" cy="830997"/>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BH-NS merger simulations implementing </a:t>
            </a:r>
            <a:r>
              <a:rPr lang="en-US" altLang="ja-JP" sz="2400" dirty="0" smtClean="0">
                <a:solidFill>
                  <a:srgbClr val="0070C0"/>
                </a:solidFill>
                <a:latin typeface="小塚ゴシック Pro EL" pitchFamily="34" charset="-128"/>
                <a:ea typeface="小塚ゴシック Pro EL" pitchFamily="34" charset="-128"/>
              </a:rPr>
              <a:t>T≠0 EOS and neutrino  cooling </a:t>
            </a:r>
            <a:r>
              <a:rPr lang="en-US" altLang="ja-JP" sz="2400" dirty="0" smtClean="0">
                <a:latin typeface="小塚ゴシック Pro EL" pitchFamily="34" charset="-128"/>
                <a:ea typeface="小塚ゴシック Pro EL" pitchFamily="34" charset="-128"/>
              </a:rPr>
              <a:t>are mandatory.</a:t>
            </a:r>
            <a:endParaRPr kumimoji="1" lang="en-US" altLang="ja-JP" sz="2400" dirty="0" smtClean="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5536" y="188640"/>
            <a:ext cx="561662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Set up</a:t>
            </a:r>
            <a:endParaRPr kumimoji="1" lang="ja-JP" altLang="en-US" sz="2800" dirty="0">
              <a:latin typeface="小塚ゴシック Pro EL" pitchFamily="34" charset="-128"/>
              <a:ea typeface="小塚ゴシック Pro EL" pitchFamily="34" charset="-128"/>
            </a:endParaRPr>
          </a:p>
        </p:txBody>
      </p:sp>
      <p:sp>
        <p:nvSpPr>
          <p:cNvPr id="3" name="テキスト ボックス 2"/>
          <p:cNvSpPr txBox="1"/>
          <p:nvPr/>
        </p:nvSpPr>
        <p:spPr>
          <a:xfrm>
            <a:off x="432048" y="908720"/>
            <a:ext cx="7740352" cy="4493538"/>
          </a:xfrm>
          <a:prstGeom prst="rect">
            <a:avLst/>
          </a:prstGeom>
          <a:noFill/>
        </p:spPr>
        <p:txBody>
          <a:bodyPr wrap="square" rtlCol="0">
            <a:spAutoFit/>
          </a:bodyPr>
          <a:lstStyle/>
          <a:p>
            <a:r>
              <a:rPr lang="en-US" altLang="ja-JP" sz="2400" u="sng" dirty="0" smtClean="0">
                <a:latin typeface="小塚ゴシック Pro EL" pitchFamily="34" charset="-128"/>
                <a:ea typeface="小塚ゴシック Pro EL" pitchFamily="34" charset="-128"/>
              </a:rPr>
              <a:t>Code description</a:t>
            </a:r>
            <a:r>
              <a:rPr lang="en-US" altLang="ja-JP" sz="2400" dirty="0" smtClean="0">
                <a:latin typeface="小塚ゴシック Pro EL" pitchFamily="34" charset="-128"/>
                <a:ea typeface="小塚ゴシック Pro EL" pitchFamily="34" charset="-128"/>
              </a:rPr>
              <a:t>  </a:t>
            </a:r>
            <a:r>
              <a:rPr lang="en-US" altLang="ja-JP" dirty="0" smtClean="0">
                <a:latin typeface="小塚ゴシック Pro EL" pitchFamily="34" charset="-128"/>
                <a:ea typeface="小塚ゴシック Pro EL" pitchFamily="34" charset="-128"/>
              </a:rPr>
              <a:t>(Talk by </a:t>
            </a:r>
            <a:r>
              <a:rPr lang="en-US" altLang="ja-JP" dirty="0" err="1" smtClean="0">
                <a:latin typeface="小塚ゴシック Pro EL" pitchFamily="34" charset="-128"/>
                <a:ea typeface="小塚ゴシック Pro EL" pitchFamily="34" charset="-128"/>
              </a:rPr>
              <a:t>Sekiguchi</a:t>
            </a:r>
            <a:r>
              <a:rPr lang="en-US" altLang="ja-JP" dirty="0" smtClean="0">
                <a:latin typeface="小塚ゴシック Pro EL" pitchFamily="34" charset="-128"/>
                <a:ea typeface="小塚ゴシック Pro EL" pitchFamily="34" charset="-128"/>
              </a:rPr>
              <a:t>)</a:t>
            </a:r>
          </a:p>
          <a:p>
            <a:endParaRPr lang="en-US" altLang="ja-JP" sz="1400" dirty="0" smtClean="0">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Einstein solver (BSSN-puncture) </a:t>
            </a:r>
            <a:r>
              <a:rPr lang="en-US" altLang="ja-JP" dirty="0" smtClean="0">
                <a:latin typeface="小塚ゴシック Pro EL" pitchFamily="34" charset="-128"/>
                <a:ea typeface="小塚ゴシック Pro EL" pitchFamily="34" charset="-128"/>
              </a:rPr>
              <a:t>(Shibata-Nakamura 95, </a:t>
            </a:r>
            <a:r>
              <a:rPr lang="en-US" altLang="ja-JP" dirty="0" err="1" smtClean="0">
                <a:latin typeface="小塚ゴシック Pro EL" pitchFamily="34" charset="-128"/>
                <a:ea typeface="小塚ゴシック Pro EL" pitchFamily="34" charset="-128"/>
              </a:rPr>
              <a:t>Baumgarte</a:t>
            </a:r>
            <a:r>
              <a:rPr lang="en-US" altLang="ja-JP" dirty="0" smtClean="0">
                <a:latin typeface="小塚ゴシック Pro EL" pitchFamily="34" charset="-128"/>
                <a:ea typeface="小塚ゴシック Pro EL" pitchFamily="34" charset="-128"/>
              </a:rPr>
              <a:t>-Shapiro 99, </a:t>
            </a:r>
            <a:r>
              <a:rPr lang="en-US" altLang="ja-JP" dirty="0" err="1" smtClean="0">
                <a:latin typeface="小塚ゴシック Pro EL" pitchFamily="34" charset="-128"/>
                <a:ea typeface="小塚ゴシック Pro EL" pitchFamily="34" charset="-128"/>
              </a:rPr>
              <a:t>Campanelli</a:t>
            </a:r>
            <a:r>
              <a:rPr lang="en-US" altLang="ja-JP" dirty="0" smtClean="0">
                <a:latin typeface="小塚ゴシック Pro EL" pitchFamily="34" charset="-128"/>
                <a:ea typeface="小塚ゴシック Pro EL" pitchFamily="34" charset="-128"/>
              </a:rPr>
              <a:t> + 06, Baker + 06 )</a:t>
            </a:r>
          </a:p>
          <a:p>
            <a:r>
              <a:rPr lang="ja-JP" altLang="en-US" sz="1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GR hydro. + neutrino cooling (GR-leakage) </a:t>
            </a:r>
            <a:r>
              <a:rPr lang="en-US" altLang="ja-JP" dirty="0" smtClean="0">
                <a:latin typeface="小塚ゴシック Pro EL" pitchFamily="34" charset="-128"/>
                <a:ea typeface="小塚ゴシック Pro EL" pitchFamily="34" charset="-128"/>
              </a:rPr>
              <a:t>(</a:t>
            </a:r>
            <a:r>
              <a:rPr lang="en-US" altLang="ja-JP" dirty="0" err="1" smtClean="0">
                <a:latin typeface="小塚ゴシック Pro EL" pitchFamily="34" charset="-128"/>
                <a:ea typeface="小塚ゴシック Pro EL" pitchFamily="34" charset="-128"/>
              </a:rPr>
              <a:t>Sekiguchi</a:t>
            </a:r>
            <a:r>
              <a:rPr lang="en-US" altLang="ja-JP" dirty="0" smtClean="0">
                <a:latin typeface="小塚ゴシック Pro EL" pitchFamily="34" charset="-128"/>
                <a:ea typeface="小塚ゴシック Pro EL" pitchFamily="34" charset="-128"/>
              </a:rPr>
              <a:t> 10)</a:t>
            </a: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kumimoji="1" lang="en-US" altLang="ja-JP" sz="2400" dirty="0" smtClean="0">
                <a:latin typeface="小塚ゴシック Pro EL" pitchFamily="34" charset="-128"/>
                <a:ea typeface="小塚ゴシック Pro EL" pitchFamily="34" charset="-128"/>
              </a:rPr>
              <a:t>Fixed-mesh refinement </a:t>
            </a:r>
            <a:r>
              <a:rPr kumimoji="1" lang="en-US" altLang="ja-JP" sz="1600" dirty="0" smtClean="0">
                <a:latin typeface="小塚ゴシック Pro EL" pitchFamily="34" charset="-128"/>
                <a:ea typeface="小塚ゴシック Pro EL" pitchFamily="34" charset="-128"/>
              </a:rPr>
              <a:t>(Yamamoto+ 08)</a:t>
            </a:r>
          </a:p>
          <a:p>
            <a:endParaRPr kumimoji="1" lang="en-US" altLang="ja-JP" sz="2400" dirty="0" smtClean="0">
              <a:latin typeface="小塚ゴシック Pro EL" pitchFamily="34" charset="-128"/>
              <a:ea typeface="小塚ゴシック Pro EL" pitchFamily="34" charset="-128"/>
            </a:endParaRPr>
          </a:p>
          <a:p>
            <a:r>
              <a:rPr lang="en-US" altLang="ja-JP" sz="2400" u="sng" dirty="0" smtClean="0">
                <a:latin typeface="小塚ゴシック Pro EL" pitchFamily="34" charset="-128"/>
                <a:ea typeface="小塚ゴシック Pro EL" pitchFamily="34" charset="-128"/>
              </a:rPr>
              <a:t>Model</a:t>
            </a:r>
          </a:p>
          <a:p>
            <a:endParaRPr lang="en-US" altLang="ja-JP" sz="1400" dirty="0" smtClean="0">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err="1" smtClean="0">
                <a:latin typeface="小塚ゴシック Pro EL" pitchFamily="34" charset="-128"/>
                <a:ea typeface="小塚ゴシック Pro EL" pitchFamily="34" charset="-128"/>
              </a:rPr>
              <a:t>Shen</a:t>
            </a:r>
            <a:r>
              <a:rPr lang="en-US" altLang="ja-JP" sz="2400" dirty="0" smtClean="0">
                <a:latin typeface="小塚ゴシック Pro EL" pitchFamily="34" charset="-128"/>
                <a:ea typeface="小塚ゴシック Pro EL" pitchFamily="34" charset="-128"/>
              </a:rPr>
              <a:t> EOS </a:t>
            </a:r>
            <a:r>
              <a:rPr lang="en-US" altLang="ja-JP" dirty="0" smtClean="0">
                <a:latin typeface="小塚ゴシック Pro EL" pitchFamily="34" charset="-128"/>
                <a:ea typeface="小塚ゴシック Pro EL" pitchFamily="34" charset="-128"/>
              </a:rPr>
              <a:t>(</a:t>
            </a:r>
            <a:r>
              <a:rPr lang="en-US" altLang="ja-JP" dirty="0" err="1" smtClean="0">
                <a:latin typeface="小塚ゴシック Pro EL" pitchFamily="34" charset="-128"/>
                <a:ea typeface="小塚ゴシック Pro EL" pitchFamily="34" charset="-128"/>
              </a:rPr>
              <a:t>Shen</a:t>
            </a:r>
            <a:r>
              <a:rPr lang="en-US" altLang="ja-JP" dirty="0" smtClean="0">
                <a:latin typeface="小塚ゴシック Pro EL" pitchFamily="34" charset="-128"/>
                <a:ea typeface="小塚ゴシック Pro EL" pitchFamily="34" charset="-128"/>
              </a:rPr>
              <a:t>+ 98)</a:t>
            </a:r>
            <a:r>
              <a:rPr lang="ja-JP" altLang="en-US" dirty="0" smtClean="0">
                <a:latin typeface="小塚ゴシック Pro EL" pitchFamily="34" charset="-128"/>
                <a:ea typeface="小塚ゴシック Pro EL" pitchFamily="34" charset="-128"/>
              </a:rPr>
              <a:t> </a:t>
            </a:r>
            <a:endParaRPr lang="en-US" altLang="ja-JP" dirty="0" smtClean="0">
              <a:latin typeface="小塚ゴシック Pro EL" pitchFamily="34" charset="-128"/>
              <a:ea typeface="小塚ゴシック Pro EL" pitchFamily="34" charset="-128"/>
            </a:endParaRP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kumimoji="1" lang="en-US" altLang="ja-JP" sz="2400" dirty="0" smtClean="0">
                <a:latin typeface="小塚ゴシック Pro EL" pitchFamily="34" charset="-128"/>
                <a:ea typeface="小塚ゴシック Pro EL" pitchFamily="34" charset="-128"/>
              </a:rPr>
              <a:t>M</a:t>
            </a:r>
            <a:r>
              <a:rPr kumimoji="1" lang="en-US" altLang="ja-JP" sz="2400" baseline="-25000" dirty="0" smtClean="0">
                <a:latin typeface="小塚ゴシック Pro EL" pitchFamily="34" charset="-128"/>
                <a:ea typeface="小塚ゴシック Pro EL" pitchFamily="34" charset="-128"/>
              </a:rPr>
              <a:t>NS</a:t>
            </a:r>
            <a:r>
              <a:rPr kumimoji="1" lang="en-US" altLang="ja-JP" sz="2400" dirty="0" smtClean="0">
                <a:latin typeface="小塚ゴシック Pro EL" pitchFamily="34" charset="-128"/>
                <a:ea typeface="小塚ゴシック Pro EL" pitchFamily="34" charset="-128"/>
              </a:rPr>
              <a:t> = 1.35 M</a:t>
            </a:r>
            <a:r>
              <a:rPr kumimoji="1" lang="en-US" altLang="ja-JP" sz="2400" baseline="-25000" dirty="0" smtClean="0">
                <a:latin typeface="ＭＳ 明朝"/>
                <a:ea typeface="ＭＳ 明朝"/>
              </a:rPr>
              <a:t>☉</a:t>
            </a:r>
            <a:r>
              <a:rPr kumimoji="1" lang="en-US" altLang="ja-JP" sz="2400" dirty="0" smtClean="0">
                <a:latin typeface="小塚ゴシック Pro EL" pitchFamily="34" charset="-128"/>
                <a:ea typeface="小塚ゴシック Pro EL" pitchFamily="34" charset="-128"/>
              </a:rPr>
              <a:t>(C≈0.133)</a:t>
            </a: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M</a:t>
            </a:r>
            <a:r>
              <a:rPr lang="en-US" altLang="ja-JP" sz="2400" baseline="-25000" dirty="0" smtClean="0">
                <a:latin typeface="小塚ゴシック Pro EL" pitchFamily="34" charset="-128"/>
                <a:ea typeface="小塚ゴシック Pro EL" pitchFamily="34" charset="-128"/>
              </a:rPr>
              <a:t>BH</a:t>
            </a:r>
            <a:r>
              <a:rPr lang="en-US" altLang="ja-JP" sz="2400" dirty="0" smtClean="0">
                <a:latin typeface="小塚ゴシック Pro EL" pitchFamily="34" charset="-128"/>
                <a:ea typeface="小塚ゴシック Pro EL" pitchFamily="34" charset="-128"/>
              </a:rPr>
              <a:t>/M</a:t>
            </a:r>
            <a:r>
              <a:rPr lang="en-US" altLang="ja-JP" sz="2400" baseline="-25000" dirty="0" smtClean="0">
                <a:latin typeface="小塚ゴシック Pro EL" pitchFamily="34" charset="-128"/>
                <a:ea typeface="小塚ゴシック Pro EL" pitchFamily="34" charset="-128"/>
              </a:rPr>
              <a:t>NS</a:t>
            </a:r>
            <a:r>
              <a:rPr lang="en-US" altLang="ja-JP" sz="2400" dirty="0" smtClean="0">
                <a:latin typeface="小塚ゴシック Pro EL" pitchFamily="34" charset="-128"/>
                <a:ea typeface="小塚ゴシック Pro EL" pitchFamily="34" charset="-128"/>
              </a:rPr>
              <a:t> = 3</a:t>
            </a:r>
          </a:p>
          <a:p>
            <a:r>
              <a:rPr lang="ja-JP" altLang="en-US" sz="1400" dirty="0" smtClean="0">
                <a:latin typeface="小塚ゴシック Pro EL" pitchFamily="34" charset="-128"/>
                <a:ea typeface="小塚ゴシック Pro EL" pitchFamily="34" charset="-128"/>
              </a:rPr>
              <a:t>▶</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BH spin : a</a:t>
            </a:r>
            <a:r>
              <a:rPr kumimoji="1" lang="en-US" altLang="ja-JP" sz="2400" dirty="0" smtClean="0">
                <a:latin typeface="小塚ゴシック Pro EL" pitchFamily="34" charset="-128"/>
                <a:ea typeface="小塚ゴシック Pro EL" pitchFamily="34" charset="-128"/>
              </a:rPr>
              <a:t> = </a:t>
            </a:r>
            <a:r>
              <a:rPr kumimoji="1" lang="en-US" altLang="ja-JP" sz="2400" dirty="0" smtClean="0">
                <a:solidFill>
                  <a:srgbClr val="FF0000"/>
                </a:solidFill>
                <a:latin typeface="小塚ゴシック Pro EL" pitchFamily="34" charset="-128"/>
                <a:ea typeface="小塚ゴシック Pro EL" pitchFamily="34" charset="-128"/>
              </a:rPr>
              <a:t>0</a:t>
            </a:r>
            <a:r>
              <a:rPr kumimoji="1" lang="en-US" altLang="ja-JP" sz="2400" dirty="0" smtClean="0">
                <a:latin typeface="小塚ゴシック Pro EL" pitchFamily="34" charset="-128"/>
                <a:ea typeface="小塚ゴシック Pro EL" pitchFamily="34" charset="-128"/>
              </a:rPr>
              <a:t>, </a:t>
            </a:r>
            <a:r>
              <a:rPr kumimoji="1" lang="en-US" altLang="ja-JP" sz="2400" dirty="0" smtClean="0">
                <a:solidFill>
                  <a:srgbClr val="0070C0"/>
                </a:solidFill>
                <a:latin typeface="小塚ゴシック Pro EL" pitchFamily="34" charset="-128"/>
                <a:ea typeface="小塚ゴシック Pro EL" pitchFamily="34" charset="-128"/>
              </a:rPr>
              <a:t>0.5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kenta\Documents\アニメーション\S_BHNSG_xy.gif"/>
          <p:cNvPicPr>
            <a:picLocks noChangeAspect="1" noChangeArrowheads="1" noCrop="1"/>
          </p:cNvPicPr>
          <p:nvPr/>
        </p:nvPicPr>
        <p:blipFill>
          <a:blip r:embed="rId3" cstate="print"/>
          <a:srcRect/>
          <a:stretch>
            <a:fillRect/>
          </a:stretch>
        </p:blipFill>
        <p:spPr bwMode="auto">
          <a:xfrm>
            <a:off x="4004049" y="980728"/>
            <a:ext cx="6040559" cy="4228391"/>
          </a:xfrm>
          <a:prstGeom prst="rect">
            <a:avLst/>
          </a:prstGeom>
          <a:noFill/>
        </p:spPr>
      </p:pic>
      <p:pic>
        <p:nvPicPr>
          <p:cNvPr id="1026" name="Picture 2" descr="C:\Users\kenta\Documents\アニメーション\D_BHNS_xy_8.gif"/>
          <p:cNvPicPr>
            <a:picLocks noChangeAspect="1" noChangeArrowheads="1" noCrop="1"/>
          </p:cNvPicPr>
          <p:nvPr/>
        </p:nvPicPr>
        <p:blipFill>
          <a:blip r:embed="rId4" cstate="print"/>
          <a:srcRect/>
          <a:stretch>
            <a:fillRect/>
          </a:stretch>
        </p:blipFill>
        <p:spPr bwMode="auto">
          <a:xfrm>
            <a:off x="-900608" y="1052736"/>
            <a:ext cx="6000714" cy="4200500"/>
          </a:xfrm>
          <a:prstGeom prst="rect">
            <a:avLst/>
          </a:prstGeom>
          <a:noFill/>
        </p:spPr>
      </p:pic>
      <p:sp>
        <p:nvSpPr>
          <p:cNvPr id="2" name="テキスト ボックス 1"/>
          <p:cNvSpPr txBox="1"/>
          <p:nvPr/>
        </p:nvSpPr>
        <p:spPr>
          <a:xfrm>
            <a:off x="395536" y="313492"/>
            <a:ext cx="7632848"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kumimoji="1" lang="ja-JP" altLang="en-US" sz="2800" dirty="0">
              <a:latin typeface="小塚ゴシック Pro EL" pitchFamily="34" charset="-128"/>
              <a:ea typeface="小塚ゴシック Pro EL" pitchFamily="34" charset="-128"/>
            </a:endParaRPr>
          </a:p>
        </p:txBody>
      </p:sp>
      <p:sp>
        <p:nvSpPr>
          <p:cNvPr id="3" name="テキスト ボックス 2"/>
          <p:cNvSpPr txBox="1"/>
          <p:nvPr/>
        </p:nvSpPr>
        <p:spPr>
          <a:xfrm>
            <a:off x="3419872" y="404664"/>
            <a:ext cx="504056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a = 0.5</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Orbital plane</a:t>
            </a:r>
            <a:r>
              <a:rPr lang="ja-JP" altLang="en-US" sz="2400" dirty="0" smtClean="0">
                <a:latin typeface="小塚ゴシック Pro EL" pitchFamily="34" charset="-128"/>
                <a:ea typeface="小塚ゴシック Pro EL" pitchFamily="34" charset="-128"/>
              </a:rPr>
              <a:t>）</a:t>
            </a:r>
            <a:endParaRPr kumimoji="1" lang="ja-JP" altLang="en-US" sz="2400" dirty="0">
              <a:latin typeface="小塚ゴシック Pro EL" pitchFamily="34" charset="-128"/>
              <a:ea typeface="小塚ゴシック Pro EL" pitchFamily="34" charset="-128"/>
            </a:endParaRPr>
          </a:p>
        </p:txBody>
      </p:sp>
      <p:sp>
        <p:nvSpPr>
          <p:cNvPr id="5" name="テキスト ボックス 4"/>
          <p:cNvSpPr txBox="1"/>
          <p:nvPr/>
        </p:nvSpPr>
        <p:spPr>
          <a:xfrm>
            <a:off x="6228184" y="980728"/>
            <a:ext cx="504056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Entropy / baryon</a:t>
            </a:r>
            <a:endParaRPr kumimoji="1" lang="ja-JP" altLang="en-US" sz="2400" dirty="0">
              <a:latin typeface="小塚ゴシック Pro EL" pitchFamily="34" charset="-128"/>
              <a:ea typeface="小塚ゴシック Pro EL" pitchFamily="34" charset="-128"/>
            </a:endParaRPr>
          </a:p>
        </p:txBody>
      </p:sp>
      <p:sp>
        <p:nvSpPr>
          <p:cNvPr id="11" name="テキスト ボックス 10"/>
          <p:cNvSpPr txBox="1"/>
          <p:nvPr/>
        </p:nvSpPr>
        <p:spPr>
          <a:xfrm>
            <a:off x="1547664" y="1095127"/>
            <a:ext cx="504056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Density</a:t>
            </a:r>
            <a:endParaRPr kumimoji="1" lang="ja-JP" altLang="en-US" sz="2400" dirty="0">
              <a:latin typeface="小塚ゴシック Pro EL" pitchFamily="34" charset="-128"/>
              <a:ea typeface="小塚ゴシック Pro EL" pitchFamily="34" charset="-128"/>
            </a:endParaRPr>
          </a:p>
        </p:txBody>
      </p:sp>
      <p:sp>
        <p:nvSpPr>
          <p:cNvPr id="12" name="テキスト ボックス 11"/>
          <p:cNvSpPr txBox="1"/>
          <p:nvPr/>
        </p:nvSpPr>
        <p:spPr>
          <a:xfrm>
            <a:off x="323528" y="5397023"/>
            <a:ext cx="8352928" cy="1200329"/>
          </a:xfrm>
          <a:prstGeom prst="rect">
            <a:avLst/>
          </a:prstGeom>
          <a:noFill/>
        </p:spPr>
        <p:txBody>
          <a:bodyPr wrap="square" rtlCol="0">
            <a:spAutoFit/>
          </a:bodyPr>
          <a:lstStyle/>
          <a:p>
            <a:r>
              <a:rPr kumimoji="1" lang="ja-JP" altLang="en-US" sz="1400" dirty="0" smtClean="0">
                <a:latin typeface="小塚ゴシック Pro EL" pitchFamily="34" charset="-128"/>
                <a:ea typeface="小塚ゴシック Pro EL" pitchFamily="34" charset="-128"/>
              </a:rPr>
              <a:t>▶</a:t>
            </a:r>
            <a:r>
              <a:rPr kumimoji="1" lang="en-US" altLang="ja-JP" sz="2400" dirty="0" smtClean="0">
                <a:latin typeface="小塚ゴシック Pro EL" pitchFamily="34" charset="-128"/>
                <a:ea typeface="小塚ゴシック Pro EL" pitchFamily="34" charset="-128"/>
              </a:rPr>
              <a:t>Tidal disruption</a:t>
            </a: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Formation of massive and hot disk (</a:t>
            </a:r>
            <a:r>
              <a:rPr lang="el-GR" altLang="ja-JP" sz="2400" dirty="0" smtClean="0">
                <a:latin typeface="小塚ゴシック Pro EL" pitchFamily="34" charset="-128"/>
                <a:ea typeface="小塚ゴシック Pro EL" pitchFamily="34" charset="-128"/>
              </a:rPr>
              <a:t>ρ</a:t>
            </a:r>
            <a:r>
              <a:rPr lang="en-US" altLang="ja-JP" sz="2400" baseline="-25000" dirty="0" smtClean="0">
                <a:latin typeface="小塚ゴシック Pro EL" pitchFamily="34" charset="-128"/>
                <a:ea typeface="小塚ゴシック Pro EL" pitchFamily="34" charset="-128"/>
              </a:rPr>
              <a:t>max</a:t>
            </a:r>
            <a:r>
              <a:rPr lang="el-GR" altLang="ja-JP"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10</a:t>
            </a:r>
            <a:r>
              <a:rPr lang="en-US" altLang="ja-JP" sz="2400" baseline="30000" dirty="0" smtClean="0">
                <a:latin typeface="小塚ゴシック Pro EL" pitchFamily="34" charset="-128"/>
                <a:ea typeface="小塚ゴシック Pro EL" pitchFamily="34" charset="-128"/>
              </a:rPr>
              <a:t>11-12</a:t>
            </a:r>
            <a:r>
              <a:rPr lang="en-US" altLang="ja-JP" sz="2400" dirty="0" smtClean="0">
                <a:latin typeface="小塚ゴシック Pro EL" pitchFamily="34" charset="-128"/>
                <a:ea typeface="小塚ゴシック Pro EL" pitchFamily="34" charset="-128"/>
              </a:rPr>
              <a:t>g/cc, </a:t>
            </a:r>
            <a:r>
              <a:rPr lang="en-US" altLang="ja-JP" sz="2400" dirty="0" err="1" smtClean="0">
                <a:latin typeface="小塚ゴシック Pro EL" pitchFamily="34" charset="-128"/>
                <a:ea typeface="小塚ゴシック Pro EL" pitchFamily="34" charset="-128"/>
              </a:rPr>
              <a:t>T</a:t>
            </a:r>
            <a:r>
              <a:rPr lang="en-US" altLang="ja-JP" sz="2400" baseline="-25000" dirty="0" err="1" smtClean="0">
                <a:latin typeface="小塚ゴシック Pro EL" pitchFamily="34" charset="-128"/>
                <a:ea typeface="小塚ゴシック Pro EL" pitchFamily="34" charset="-128"/>
              </a:rPr>
              <a:t>max</a:t>
            </a:r>
            <a:r>
              <a:rPr lang="en-US" altLang="ja-JP" sz="2400" dirty="0" smtClean="0">
                <a:latin typeface="小塚ゴシック Pro EL" pitchFamily="34" charset="-128"/>
                <a:ea typeface="小塚ゴシック Pro EL" pitchFamily="34" charset="-128"/>
              </a:rPr>
              <a:t> </a:t>
            </a:r>
            <a:r>
              <a:rPr lang="el-GR" altLang="ja-JP"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10 </a:t>
            </a:r>
            <a:r>
              <a:rPr lang="en-US" altLang="ja-JP" sz="2400" dirty="0" err="1" smtClean="0">
                <a:latin typeface="小塚ゴシック Pro EL" pitchFamily="34" charset="-128"/>
                <a:ea typeface="小塚ゴシック Pro EL" pitchFamily="34" charset="-128"/>
              </a:rPr>
              <a:t>MeV</a:t>
            </a:r>
            <a:r>
              <a:rPr lang="en-US" altLang="ja-JP" sz="2400" dirty="0" smtClean="0">
                <a:latin typeface="小塚ゴシック Pro EL" pitchFamily="34" charset="-128"/>
                <a:ea typeface="小塚ゴシック Pro EL" pitchFamily="34" charset="-128"/>
              </a:rPr>
              <a:t>)</a:t>
            </a:r>
            <a:endParaRPr kumimoji="1" lang="ja-JP" altLang="en-US" sz="2400"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enta\Documents\アニメーション\S_BHNSH_xy.gif"/>
          <p:cNvPicPr>
            <a:picLocks noChangeAspect="1" noChangeArrowheads="1" noCrop="1"/>
          </p:cNvPicPr>
          <p:nvPr/>
        </p:nvPicPr>
        <p:blipFill>
          <a:blip r:embed="rId3" cstate="print"/>
          <a:srcRect/>
          <a:stretch>
            <a:fillRect/>
          </a:stretch>
        </p:blipFill>
        <p:spPr bwMode="auto">
          <a:xfrm>
            <a:off x="4139952" y="1124744"/>
            <a:ext cx="5966377" cy="4176464"/>
          </a:xfrm>
          <a:prstGeom prst="rect">
            <a:avLst/>
          </a:prstGeom>
          <a:noFill/>
        </p:spPr>
      </p:pic>
      <p:pic>
        <p:nvPicPr>
          <p:cNvPr id="1026" name="Picture 2" descr="C:\Users\kenta\Documents\アニメーション\D_BHNSH_xy_8.gif"/>
          <p:cNvPicPr>
            <a:picLocks noChangeAspect="1" noChangeArrowheads="1" noCrop="1"/>
          </p:cNvPicPr>
          <p:nvPr/>
        </p:nvPicPr>
        <p:blipFill>
          <a:blip r:embed="rId4" cstate="print"/>
          <a:srcRect/>
          <a:stretch>
            <a:fillRect/>
          </a:stretch>
        </p:blipFill>
        <p:spPr bwMode="auto">
          <a:xfrm>
            <a:off x="-1116632" y="1038335"/>
            <a:ext cx="6192688" cy="4334881"/>
          </a:xfrm>
          <a:prstGeom prst="rect">
            <a:avLst/>
          </a:prstGeom>
          <a:noFill/>
        </p:spPr>
      </p:pic>
      <p:sp>
        <p:nvSpPr>
          <p:cNvPr id="5" name="テキスト ボックス 4"/>
          <p:cNvSpPr txBox="1"/>
          <p:nvPr/>
        </p:nvSpPr>
        <p:spPr>
          <a:xfrm>
            <a:off x="395536" y="313492"/>
            <a:ext cx="7632848"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kumimoji="1" lang="ja-JP" altLang="en-US" sz="2800" dirty="0">
              <a:latin typeface="小塚ゴシック Pro EL" pitchFamily="34" charset="-128"/>
              <a:ea typeface="小塚ゴシック Pro EL" pitchFamily="34" charset="-128"/>
            </a:endParaRPr>
          </a:p>
        </p:txBody>
      </p:sp>
      <p:sp>
        <p:nvSpPr>
          <p:cNvPr id="7" name="テキスト ボックス 6"/>
          <p:cNvSpPr txBox="1"/>
          <p:nvPr/>
        </p:nvSpPr>
        <p:spPr>
          <a:xfrm>
            <a:off x="3419872" y="404664"/>
            <a:ext cx="504056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a = 0.0</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Orbital plane</a:t>
            </a:r>
            <a:r>
              <a:rPr lang="ja-JP" altLang="en-US" sz="2400" dirty="0" smtClean="0">
                <a:latin typeface="小塚ゴシック Pro EL" pitchFamily="34" charset="-128"/>
                <a:ea typeface="小塚ゴシック Pro EL" pitchFamily="34" charset="-128"/>
              </a:rPr>
              <a:t>）</a:t>
            </a:r>
            <a:endParaRPr kumimoji="1" lang="ja-JP" altLang="en-US" sz="2400" dirty="0">
              <a:latin typeface="小塚ゴシック Pro EL" pitchFamily="34" charset="-128"/>
              <a:ea typeface="小塚ゴシック Pro EL" pitchFamily="34" charset="-128"/>
            </a:endParaRPr>
          </a:p>
        </p:txBody>
      </p:sp>
      <p:sp>
        <p:nvSpPr>
          <p:cNvPr id="8" name="テキスト ボックス 7"/>
          <p:cNvSpPr txBox="1"/>
          <p:nvPr/>
        </p:nvSpPr>
        <p:spPr>
          <a:xfrm>
            <a:off x="1547664" y="1095127"/>
            <a:ext cx="504056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Density</a:t>
            </a:r>
            <a:endParaRPr kumimoji="1" lang="ja-JP" altLang="en-US" sz="2400" dirty="0">
              <a:latin typeface="小塚ゴシック Pro EL" pitchFamily="34" charset="-128"/>
              <a:ea typeface="小塚ゴシック Pro EL" pitchFamily="34" charset="-128"/>
            </a:endParaRPr>
          </a:p>
        </p:txBody>
      </p:sp>
      <p:sp>
        <p:nvSpPr>
          <p:cNvPr id="9" name="テキスト ボックス 8"/>
          <p:cNvSpPr txBox="1"/>
          <p:nvPr/>
        </p:nvSpPr>
        <p:spPr>
          <a:xfrm>
            <a:off x="6300192" y="1124744"/>
            <a:ext cx="504056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Entropy / baryon</a:t>
            </a:r>
            <a:endParaRPr kumimoji="1" lang="ja-JP" altLang="en-US" sz="2400" dirty="0">
              <a:latin typeface="小塚ゴシック Pro EL" pitchFamily="34" charset="-128"/>
              <a:ea typeface="小塚ゴシック Pro EL" pitchFamily="34" charset="-128"/>
            </a:endParaRPr>
          </a:p>
        </p:txBody>
      </p:sp>
      <p:sp>
        <p:nvSpPr>
          <p:cNvPr id="10" name="テキスト ボックス 9"/>
          <p:cNvSpPr txBox="1"/>
          <p:nvPr/>
        </p:nvSpPr>
        <p:spPr>
          <a:xfrm>
            <a:off x="323528" y="5541039"/>
            <a:ext cx="7704856" cy="1200329"/>
          </a:xfrm>
          <a:prstGeom prst="rect">
            <a:avLst/>
          </a:prstGeom>
          <a:noFill/>
        </p:spPr>
        <p:txBody>
          <a:bodyPr wrap="square" rtlCol="0">
            <a:spAutoFit/>
          </a:bodyPr>
          <a:lstStyle/>
          <a:p>
            <a:r>
              <a:rPr kumimoji="1" lang="ja-JP" altLang="en-US" sz="1400" dirty="0" smtClean="0">
                <a:latin typeface="小塚ゴシック Pro EL" pitchFamily="34" charset="-128"/>
                <a:ea typeface="小塚ゴシック Pro EL" pitchFamily="34" charset="-128"/>
              </a:rPr>
              <a:t>▶</a:t>
            </a:r>
            <a:r>
              <a:rPr kumimoji="1" lang="en-US" altLang="ja-JP" sz="2400" dirty="0" smtClean="0">
                <a:latin typeface="小塚ゴシック Pro EL" pitchFamily="34" charset="-128"/>
                <a:ea typeface="小塚ゴシック Pro EL" pitchFamily="34" charset="-128"/>
              </a:rPr>
              <a:t>Spin-orbital </a:t>
            </a:r>
            <a:r>
              <a:rPr lang="en-US" altLang="ja-JP" sz="2400" dirty="0" smtClean="0">
                <a:latin typeface="小塚ゴシック Pro EL" pitchFamily="34" charset="-128"/>
                <a:ea typeface="小塚ゴシック Pro EL" pitchFamily="34" charset="-128"/>
              </a:rPr>
              <a:t>coupling</a:t>
            </a:r>
            <a:r>
              <a:rPr kumimoji="1" lang="ja-JP" altLang="en-US" sz="2400" dirty="0" smtClean="0">
                <a:latin typeface="小塚ゴシック Pro EL" pitchFamily="34" charset="-128"/>
                <a:ea typeface="小塚ゴシック Pro EL" pitchFamily="34" charset="-128"/>
              </a:rPr>
              <a:t>（</a:t>
            </a:r>
            <a:r>
              <a:rPr kumimoji="1" lang="en-US" altLang="ja-JP" sz="2400" dirty="0" smtClean="0">
                <a:latin typeface="小塚ゴシック Pro EL" pitchFamily="34" charset="-128"/>
                <a:ea typeface="小塚ゴシック Pro EL" pitchFamily="34" charset="-128"/>
              </a:rPr>
              <a:t>repulsive force if positive spin</a:t>
            </a:r>
            <a:r>
              <a:rPr kumimoji="1"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Longer </a:t>
            </a:r>
            <a:r>
              <a:rPr lang="en-US" altLang="ja-JP" sz="2400" dirty="0" err="1" smtClean="0">
                <a:latin typeface="小塚ゴシック Pro EL" pitchFamily="34" charset="-128"/>
                <a:ea typeface="小塚ゴシック Pro EL" pitchFamily="34" charset="-128"/>
              </a:rPr>
              <a:t>inspiral</a:t>
            </a:r>
            <a:r>
              <a:rPr lang="en-US" altLang="ja-JP" sz="2400" dirty="0" smtClean="0">
                <a:latin typeface="小塚ゴシック Pro EL" pitchFamily="34" charset="-128"/>
                <a:ea typeface="小塚ゴシック Pro EL" pitchFamily="34" charset="-128"/>
              </a:rPr>
              <a:t> phase</a:t>
            </a:r>
          </a:p>
          <a:p>
            <a:r>
              <a:rPr lang="ja-JP" altLang="en-US" sz="1400" dirty="0" smtClean="0">
                <a:latin typeface="小塚ゴシック Pro EL" pitchFamily="34" charset="-128"/>
                <a:ea typeface="小塚ゴシック Pro EL" pitchFamily="34" charset="-128"/>
              </a:rPr>
              <a:t>▶</a:t>
            </a:r>
            <a:r>
              <a:rPr kumimoji="1" lang="en-US" altLang="ja-JP" sz="2400" dirty="0" smtClean="0">
                <a:latin typeface="小塚ゴシック Pro EL" pitchFamily="34" charset="-128"/>
                <a:ea typeface="小塚ゴシック Pro EL" pitchFamily="34" charset="-128"/>
              </a:rPr>
              <a:t>Spin model </a:t>
            </a:r>
            <a:r>
              <a:rPr kumimoji="1"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Massive disk</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a:t>
            </a:r>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isco</a:t>
            </a:r>
            <a:r>
              <a:rPr lang="en-US" altLang="ja-JP" sz="2400" dirty="0" smtClean="0">
                <a:latin typeface="小塚ゴシック Pro EL" pitchFamily="34" charset="-128"/>
                <a:ea typeface="小塚ゴシック Pro EL" pitchFamily="34" charset="-128"/>
              </a:rPr>
              <a:t>↘)</a:t>
            </a:r>
            <a:endParaRPr kumimoji="1" lang="ja-JP" altLang="en-US" sz="2400"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395536" y="260648"/>
            <a:ext cx="525658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lang="ja-JP" altLang="en-US" sz="2800" dirty="0">
              <a:latin typeface="小塚ゴシック Pro EL" pitchFamily="34" charset="-128"/>
              <a:ea typeface="小塚ゴシック Pro EL" pitchFamily="34" charset="-128"/>
            </a:endParaRPr>
          </a:p>
        </p:txBody>
      </p:sp>
      <p:sp>
        <p:nvSpPr>
          <p:cNvPr id="10" name="テキスト ボックス 9"/>
          <p:cNvSpPr txBox="1"/>
          <p:nvPr/>
        </p:nvSpPr>
        <p:spPr>
          <a:xfrm>
            <a:off x="899592" y="908720"/>
            <a:ext cx="5040560" cy="461665"/>
          </a:xfrm>
          <a:prstGeom prst="rect">
            <a:avLst/>
          </a:prstGeom>
          <a:noFill/>
        </p:spPr>
        <p:txBody>
          <a:bodyPr wrap="square" rtlCol="0">
            <a:spAutoFit/>
          </a:bodyPr>
          <a:lstStyle/>
          <a:p>
            <a:r>
              <a:rPr kumimoji="1" lang="en-US" altLang="ja-JP" sz="2400" dirty="0" smtClean="0">
                <a:latin typeface="小塚ゴシック Pro EL" pitchFamily="34" charset="-128"/>
                <a:ea typeface="小塚ゴシック Pro EL" pitchFamily="34" charset="-128"/>
              </a:rPr>
              <a:t>Evolution of disk mass</a:t>
            </a:r>
            <a:endParaRPr kumimoji="1" lang="ja-JP" altLang="en-US" sz="2400" dirty="0">
              <a:latin typeface="小塚ゴシック Pro EL" pitchFamily="34" charset="-128"/>
              <a:ea typeface="小塚ゴシック Pro EL" pitchFamily="34" charset="-128"/>
            </a:endParaRPr>
          </a:p>
        </p:txBody>
      </p:sp>
      <p:sp>
        <p:nvSpPr>
          <p:cNvPr id="12" name="テキスト ボックス 11"/>
          <p:cNvSpPr txBox="1"/>
          <p:nvPr/>
        </p:nvSpPr>
        <p:spPr>
          <a:xfrm>
            <a:off x="179512" y="4869160"/>
            <a:ext cx="9073008" cy="1200329"/>
          </a:xfrm>
          <a:prstGeom prst="rect">
            <a:avLst/>
          </a:prstGeom>
          <a:noFill/>
        </p:spPr>
        <p:txBody>
          <a:bodyPr wrap="square" rtlCol="0">
            <a:spAutoFit/>
          </a:bodyPr>
          <a:lstStyle/>
          <a:p>
            <a:r>
              <a:rPr kumimoji="1" lang="ja-JP" altLang="en-US" sz="1400" dirty="0" smtClean="0">
                <a:latin typeface="小塚ゴシック Pro EL" pitchFamily="34" charset="-128"/>
                <a:ea typeface="小塚ゴシック Pro EL" pitchFamily="34" charset="-128"/>
              </a:rPr>
              <a:t>▶</a:t>
            </a:r>
            <a:r>
              <a:rPr kumimoji="1" lang="en-US" altLang="ja-JP" sz="2400" dirty="0" smtClean="0">
                <a:latin typeface="小塚ゴシック Pro EL" pitchFamily="34" charset="-128"/>
                <a:ea typeface="小塚ゴシック Pro EL" pitchFamily="34" charset="-128"/>
              </a:rPr>
              <a:t>Spin model </a:t>
            </a:r>
            <a:r>
              <a:rPr kumimoji="1"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Smaller </a:t>
            </a:r>
            <a:r>
              <a:rPr lang="en-US" altLang="ja-JP" sz="2400" dirty="0" err="1" smtClean="0">
                <a:latin typeface="小塚ゴシック Pro EL" pitchFamily="34" charset="-128"/>
                <a:ea typeface="小塚ゴシック Pro EL" pitchFamily="34" charset="-128"/>
              </a:rPr>
              <a:t>r</a:t>
            </a:r>
            <a:r>
              <a:rPr lang="en-US" altLang="ja-JP" sz="2400" baseline="-25000" dirty="0" err="1" smtClean="0">
                <a:latin typeface="小塚ゴシック Pro EL" pitchFamily="34" charset="-128"/>
                <a:ea typeface="小塚ゴシック Pro EL" pitchFamily="34" charset="-128"/>
              </a:rPr>
              <a:t>ISCO</a:t>
            </a:r>
            <a:r>
              <a:rPr kumimoji="1" lang="ja-JP" altLang="en-US" sz="2400" dirty="0" smtClean="0">
                <a:latin typeface="小塚ゴシック Pro EL" pitchFamily="34" charset="-128"/>
                <a:ea typeface="小塚ゴシック Pro EL" pitchFamily="34" charset="-128"/>
              </a:rPr>
              <a:t> </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More massive disk</a:t>
            </a: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Kyutoku+11</a:t>
            </a:r>
            <a:r>
              <a:rPr lang="ja-JP" altLang="en-US" sz="2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Systematic survey with Piece-wise </a:t>
            </a:r>
            <a:r>
              <a:rPr lang="en-US" altLang="ja-JP" sz="2400" dirty="0" err="1" smtClean="0">
                <a:latin typeface="小塚ゴシック Pro EL" pitchFamily="34" charset="-128"/>
                <a:ea typeface="小塚ゴシック Pro EL" pitchFamily="34" charset="-128"/>
              </a:rPr>
              <a:t>Polytrope</a:t>
            </a:r>
            <a:r>
              <a:rPr lang="en-US" altLang="ja-JP" sz="2400" dirty="0" smtClean="0">
                <a:latin typeface="小塚ゴシック Pro EL" pitchFamily="34" charset="-128"/>
                <a:ea typeface="小塚ゴシック Pro EL" pitchFamily="34" charset="-128"/>
              </a:rPr>
              <a:t> EOS</a:t>
            </a:r>
          </a:p>
          <a:p>
            <a:r>
              <a:rPr lang="ja-JP" altLang="en-US" sz="1400" dirty="0" smtClean="0">
                <a:latin typeface="小塚ゴシック Pro EL" pitchFamily="34" charset="-128"/>
                <a:ea typeface="小塚ゴシック Pro EL" pitchFamily="34" charset="-128"/>
              </a:rPr>
              <a:t>▶</a:t>
            </a:r>
            <a:r>
              <a:rPr lang="en-US" altLang="ja-JP" sz="2400" dirty="0" smtClean="0">
                <a:latin typeface="小塚ゴシック Pro EL" pitchFamily="34" charset="-128"/>
                <a:ea typeface="小塚ゴシック Pro EL" pitchFamily="34" charset="-128"/>
              </a:rPr>
              <a:t>Good agreement with the mass – compactness relation</a:t>
            </a:r>
          </a:p>
        </p:txBody>
      </p:sp>
      <p:pic>
        <p:nvPicPr>
          <p:cNvPr id="2050" name="Picture 2"/>
          <p:cNvPicPr>
            <a:picLocks noChangeAspect="1" noChangeArrowheads="1"/>
          </p:cNvPicPr>
          <p:nvPr/>
        </p:nvPicPr>
        <p:blipFill>
          <a:blip r:embed="rId3" cstate="print"/>
          <a:srcRect/>
          <a:stretch>
            <a:fillRect/>
          </a:stretch>
        </p:blipFill>
        <p:spPr bwMode="auto">
          <a:xfrm>
            <a:off x="0" y="1556792"/>
            <a:ext cx="4412980" cy="3060395"/>
          </a:xfrm>
          <a:prstGeom prst="rect">
            <a:avLst/>
          </a:prstGeom>
          <a:noFill/>
          <a:ln w="9525">
            <a:noFill/>
            <a:miter lim="800000"/>
            <a:headEnd/>
            <a:tailEnd/>
          </a:ln>
        </p:spPr>
      </p:pic>
      <p:cxnSp>
        <p:nvCxnSpPr>
          <p:cNvPr id="13" name="直線コネクタ 12"/>
          <p:cNvCxnSpPr/>
          <p:nvPr/>
        </p:nvCxnSpPr>
        <p:spPr>
          <a:xfrm>
            <a:off x="2627784" y="2348880"/>
            <a:ext cx="5040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627784" y="2780928"/>
            <a:ext cx="504056"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131840" y="2132856"/>
            <a:ext cx="2232248" cy="369332"/>
          </a:xfrm>
          <a:prstGeom prst="rect">
            <a:avLst/>
          </a:prstGeom>
          <a:noFill/>
        </p:spPr>
        <p:txBody>
          <a:bodyPr wrap="square" rtlCol="0">
            <a:spAutoFit/>
          </a:bodyPr>
          <a:lstStyle/>
          <a:p>
            <a:r>
              <a:rPr kumimoji="1" lang="en-US" altLang="ja-JP" dirty="0" smtClean="0">
                <a:solidFill>
                  <a:srgbClr val="FF0000"/>
                </a:solidFill>
                <a:latin typeface="小塚ゴシック Pro EL" pitchFamily="34" charset="-128"/>
                <a:ea typeface="小塚ゴシック Pro EL" pitchFamily="34" charset="-128"/>
              </a:rPr>
              <a:t>Spin</a:t>
            </a:r>
            <a:endParaRPr kumimoji="1" lang="ja-JP" altLang="en-US" dirty="0">
              <a:solidFill>
                <a:srgbClr val="FF0000"/>
              </a:solidFill>
              <a:latin typeface="小塚ゴシック Pro EL" pitchFamily="34" charset="-128"/>
              <a:ea typeface="小塚ゴシック Pro EL" pitchFamily="34" charset="-128"/>
            </a:endParaRPr>
          </a:p>
        </p:txBody>
      </p:sp>
      <p:sp>
        <p:nvSpPr>
          <p:cNvPr id="16" name="テキスト ボックス 15"/>
          <p:cNvSpPr txBox="1"/>
          <p:nvPr/>
        </p:nvSpPr>
        <p:spPr>
          <a:xfrm>
            <a:off x="3131840" y="2564904"/>
            <a:ext cx="2232248" cy="369332"/>
          </a:xfrm>
          <a:prstGeom prst="rect">
            <a:avLst/>
          </a:prstGeom>
          <a:noFill/>
        </p:spPr>
        <p:txBody>
          <a:bodyPr wrap="square" rtlCol="0">
            <a:spAutoFit/>
          </a:bodyPr>
          <a:lstStyle/>
          <a:p>
            <a:r>
              <a:rPr kumimoji="1" lang="en-US" altLang="ja-JP" dirty="0" smtClean="0">
                <a:solidFill>
                  <a:srgbClr val="00B050"/>
                </a:solidFill>
                <a:latin typeface="小塚ゴシック Pro EL" pitchFamily="34" charset="-128"/>
                <a:ea typeface="小塚ゴシック Pro EL" pitchFamily="34" charset="-128"/>
              </a:rPr>
              <a:t>No-spin</a:t>
            </a:r>
            <a:endParaRPr kumimoji="1" lang="ja-JP" altLang="en-US" dirty="0">
              <a:solidFill>
                <a:srgbClr val="00B050"/>
              </a:solidFill>
              <a:latin typeface="小塚ゴシック Pro EL" pitchFamily="34" charset="-128"/>
              <a:ea typeface="小塚ゴシック Pro EL" pitchFamily="34" charset="-128"/>
            </a:endParaRPr>
          </a:p>
        </p:txBody>
      </p:sp>
      <p:pic>
        <p:nvPicPr>
          <p:cNvPr id="20" name="Picture 2"/>
          <p:cNvPicPr>
            <a:picLocks noChangeAspect="1" noChangeArrowheads="1"/>
          </p:cNvPicPr>
          <p:nvPr/>
        </p:nvPicPr>
        <p:blipFill>
          <a:blip r:embed="rId4" cstate="print"/>
          <a:srcRect/>
          <a:stretch>
            <a:fillRect/>
          </a:stretch>
        </p:blipFill>
        <p:spPr bwMode="auto">
          <a:xfrm>
            <a:off x="4283968" y="1355118"/>
            <a:ext cx="4896544" cy="3154002"/>
          </a:xfrm>
          <a:prstGeom prst="rect">
            <a:avLst/>
          </a:prstGeom>
          <a:noFill/>
          <a:ln w="9525">
            <a:noFill/>
            <a:miter lim="800000"/>
            <a:headEnd/>
            <a:tailEnd/>
          </a:ln>
        </p:spPr>
      </p:pic>
      <p:sp>
        <p:nvSpPr>
          <p:cNvPr id="21" name="円/楕円 20"/>
          <p:cNvSpPr/>
          <p:nvPr/>
        </p:nvSpPr>
        <p:spPr>
          <a:xfrm>
            <a:off x="5940152" y="3155318"/>
            <a:ext cx="198509" cy="19850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0C0"/>
              </a:solidFill>
            </a:endParaRPr>
          </a:p>
        </p:txBody>
      </p:sp>
      <p:sp>
        <p:nvSpPr>
          <p:cNvPr id="22" name="円/楕円 21"/>
          <p:cNvSpPr/>
          <p:nvPr/>
        </p:nvSpPr>
        <p:spPr>
          <a:xfrm>
            <a:off x="5940152" y="2363230"/>
            <a:ext cx="198509" cy="19850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70C0"/>
              </a:solidFill>
            </a:endParaRPr>
          </a:p>
        </p:txBody>
      </p:sp>
      <p:sp>
        <p:nvSpPr>
          <p:cNvPr id="23" name="テキスト ボックス 22"/>
          <p:cNvSpPr txBox="1"/>
          <p:nvPr/>
        </p:nvSpPr>
        <p:spPr>
          <a:xfrm>
            <a:off x="4932040" y="476672"/>
            <a:ext cx="4392488" cy="830997"/>
          </a:xfrm>
          <a:prstGeom prst="rect">
            <a:avLst/>
          </a:prstGeom>
          <a:noFill/>
        </p:spPr>
        <p:txBody>
          <a:bodyPr wrap="square" rtlCol="0">
            <a:spAutoFit/>
          </a:bodyPr>
          <a:lstStyle/>
          <a:p>
            <a:r>
              <a:rPr kumimoji="1" lang="en-US" altLang="ja-JP" sz="2400" dirty="0" smtClean="0">
                <a:latin typeface="小塚ゴシック Pro EL" pitchFamily="34" charset="-128"/>
                <a:ea typeface="小塚ゴシック Pro EL" pitchFamily="34" charset="-128"/>
              </a:rPr>
              <a:t>Comparison with the previous work </a:t>
            </a:r>
            <a:r>
              <a:rPr kumimoji="1" lang="en-US" altLang="ja-JP" dirty="0" smtClean="0">
                <a:latin typeface="小塚ゴシック Pro EL" pitchFamily="34" charset="-128"/>
                <a:ea typeface="小塚ゴシック Pro EL" pitchFamily="34" charset="-128"/>
              </a:rPr>
              <a:t>(Kyutoku+11)</a:t>
            </a:r>
            <a:endParaRPr kumimoji="1" lang="ja-JP" altLang="en-US" dirty="0">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35496" y="1779689"/>
            <a:ext cx="4412782" cy="3017463"/>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788024" y="1772816"/>
            <a:ext cx="4399034" cy="3024336"/>
          </a:xfrm>
          <a:prstGeom prst="rect">
            <a:avLst/>
          </a:prstGeom>
          <a:noFill/>
          <a:ln w="9525">
            <a:noFill/>
            <a:miter lim="800000"/>
            <a:headEnd/>
            <a:tailEnd/>
          </a:ln>
        </p:spPr>
      </p:pic>
      <p:sp>
        <p:nvSpPr>
          <p:cNvPr id="4" name="テキスト ボックス 3"/>
          <p:cNvSpPr txBox="1"/>
          <p:nvPr/>
        </p:nvSpPr>
        <p:spPr>
          <a:xfrm>
            <a:off x="395536" y="260648"/>
            <a:ext cx="5256584" cy="523220"/>
          </a:xfrm>
          <a:prstGeom prst="rect">
            <a:avLst/>
          </a:prstGeom>
          <a:noFill/>
        </p:spPr>
        <p:txBody>
          <a:bodyPr wrap="square" rtlCol="0">
            <a:spAutoFit/>
          </a:bodyPr>
          <a:lstStyle/>
          <a:p>
            <a:r>
              <a:rPr lang="en-US" altLang="ja-JP" sz="2800" dirty="0" smtClean="0">
                <a:latin typeface="小塚ゴシック Pro EL" pitchFamily="34" charset="-128"/>
                <a:ea typeface="小塚ゴシック Pro EL" pitchFamily="34" charset="-128"/>
              </a:rPr>
              <a:t>Result</a:t>
            </a:r>
            <a:endParaRPr lang="ja-JP" altLang="en-US" sz="2800" dirty="0" smtClean="0">
              <a:latin typeface="小塚ゴシック Pro EL" pitchFamily="34" charset="-128"/>
              <a:ea typeface="小塚ゴシック Pro EL" pitchFamily="34" charset="-128"/>
            </a:endParaRPr>
          </a:p>
        </p:txBody>
      </p:sp>
      <p:sp>
        <p:nvSpPr>
          <p:cNvPr id="5" name="テキスト ボックス 4"/>
          <p:cNvSpPr txBox="1"/>
          <p:nvPr/>
        </p:nvSpPr>
        <p:spPr>
          <a:xfrm>
            <a:off x="3347864" y="620688"/>
            <a:ext cx="5760640" cy="461665"/>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Gravitational waves</a:t>
            </a:r>
            <a:endParaRPr kumimoji="1" lang="ja-JP" altLang="en-US" sz="2400" dirty="0">
              <a:latin typeface="小塚ゴシック Pro EL" pitchFamily="34" charset="-128"/>
              <a:ea typeface="小塚ゴシック Pro EL" pitchFamily="34" charset="-128"/>
            </a:endParaRPr>
          </a:p>
        </p:txBody>
      </p:sp>
      <p:sp>
        <p:nvSpPr>
          <p:cNvPr id="10" name="テキスト ボックス 9"/>
          <p:cNvSpPr txBox="1"/>
          <p:nvPr/>
        </p:nvSpPr>
        <p:spPr>
          <a:xfrm>
            <a:off x="1763688" y="1268760"/>
            <a:ext cx="5760640" cy="461665"/>
          </a:xfrm>
          <a:prstGeom prst="rect">
            <a:avLst/>
          </a:prstGeom>
          <a:noFill/>
        </p:spPr>
        <p:txBody>
          <a:bodyPr wrap="square" rtlCol="0">
            <a:spAutoFit/>
          </a:bodyPr>
          <a:lstStyle/>
          <a:p>
            <a:r>
              <a:rPr kumimoji="1" lang="en-US" altLang="ja-JP" sz="2400" dirty="0" smtClean="0">
                <a:solidFill>
                  <a:srgbClr val="FF0000"/>
                </a:solidFill>
                <a:latin typeface="小塚ゴシック Pro EL" pitchFamily="34" charset="-128"/>
                <a:ea typeface="小塚ゴシック Pro EL" pitchFamily="34" charset="-128"/>
              </a:rPr>
              <a:t>Spin</a:t>
            </a:r>
            <a:endParaRPr kumimoji="1" lang="ja-JP" altLang="en-US" sz="2400" dirty="0">
              <a:solidFill>
                <a:srgbClr val="FF0000"/>
              </a:solidFill>
              <a:latin typeface="小塚ゴシック Pro EL" pitchFamily="34" charset="-128"/>
              <a:ea typeface="小塚ゴシック Pro EL" pitchFamily="34" charset="-128"/>
            </a:endParaRPr>
          </a:p>
        </p:txBody>
      </p:sp>
      <p:sp>
        <p:nvSpPr>
          <p:cNvPr id="11" name="テキスト ボックス 10"/>
          <p:cNvSpPr txBox="1"/>
          <p:nvPr/>
        </p:nvSpPr>
        <p:spPr>
          <a:xfrm>
            <a:off x="6335688" y="1268760"/>
            <a:ext cx="2412776" cy="461665"/>
          </a:xfrm>
          <a:prstGeom prst="rect">
            <a:avLst/>
          </a:prstGeom>
          <a:noFill/>
        </p:spPr>
        <p:txBody>
          <a:bodyPr wrap="square" rtlCol="0">
            <a:spAutoFit/>
          </a:bodyPr>
          <a:lstStyle/>
          <a:p>
            <a:r>
              <a:rPr lang="en-US" altLang="ja-JP" sz="2400" dirty="0" smtClean="0">
                <a:solidFill>
                  <a:srgbClr val="00B050"/>
                </a:solidFill>
                <a:latin typeface="小塚ゴシック Pro EL" pitchFamily="34" charset="-128"/>
                <a:ea typeface="小塚ゴシック Pro EL" pitchFamily="34" charset="-128"/>
              </a:rPr>
              <a:t>No-spin</a:t>
            </a:r>
            <a:endParaRPr kumimoji="1" lang="ja-JP" altLang="en-US" sz="2400" dirty="0">
              <a:solidFill>
                <a:srgbClr val="00B050"/>
              </a:solidFill>
              <a:latin typeface="小塚ゴシック Pro EL" pitchFamily="34" charset="-128"/>
              <a:ea typeface="小塚ゴシック Pro EL" pitchFamily="34" charset="-128"/>
            </a:endParaRPr>
          </a:p>
        </p:txBody>
      </p:sp>
      <p:sp>
        <p:nvSpPr>
          <p:cNvPr id="12" name="円/楕円 11"/>
          <p:cNvSpPr/>
          <p:nvPr/>
        </p:nvSpPr>
        <p:spPr>
          <a:xfrm>
            <a:off x="3203848" y="2780928"/>
            <a:ext cx="576064" cy="57606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C000"/>
              </a:solidFill>
            </a:endParaRPr>
          </a:p>
        </p:txBody>
      </p:sp>
      <p:sp>
        <p:nvSpPr>
          <p:cNvPr id="13" name="円/楕円 12"/>
          <p:cNvSpPr/>
          <p:nvPr/>
        </p:nvSpPr>
        <p:spPr>
          <a:xfrm>
            <a:off x="7884368" y="2780928"/>
            <a:ext cx="576064" cy="57606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C000"/>
              </a:solidFill>
            </a:endParaRPr>
          </a:p>
        </p:txBody>
      </p:sp>
      <p:cxnSp>
        <p:nvCxnSpPr>
          <p:cNvPr id="15" name="直線矢印コネクタ 14"/>
          <p:cNvCxnSpPr/>
          <p:nvPr/>
        </p:nvCxnSpPr>
        <p:spPr>
          <a:xfrm flipH="1" flipV="1">
            <a:off x="3779912" y="3356992"/>
            <a:ext cx="1152128"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5652120" y="3356992"/>
            <a:ext cx="2218311"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131840" y="5478323"/>
            <a:ext cx="6048672" cy="830997"/>
          </a:xfrm>
          <a:prstGeom prst="rect">
            <a:avLst/>
          </a:prstGeom>
          <a:noFill/>
        </p:spPr>
        <p:txBody>
          <a:bodyPr wrap="square" rtlCol="0">
            <a:spAutoFit/>
          </a:bodyPr>
          <a:lstStyle/>
          <a:p>
            <a:r>
              <a:rPr lang="en-US" altLang="ja-JP" sz="2400" dirty="0" smtClean="0">
                <a:latin typeface="小塚ゴシック Pro EL" pitchFamily="34" charset="-128"/>
                <a:ea typeface="小塚ゴシック Pro EL" pitchFamily="34" charset="-128"/>
              </a:rPr>
              <a:t>Sudden shut down of GW</a:t>
            </a:r>
          </a:p>
          <a:p>
            <a:r>
              <a:rPr lang="en-US" altLang="ja-JP" sz="2400" dirty="0" smtClean="0">
                <a:latin typeface="小塚ゴシック Pro EL" pitchFamily="34" charset="-128"/>
                <a:ea typeface="小塚ゴシック Pro EL" pitchFamily="34" charset="-128"/>
              </a:rPr>
              <a:t> </a:t>
            </a:r>
            <a:r>
              <a:rPr lang="ja-JP" altLang="en-US" sz="2400" dirty="0" smtClean="0">
                <a:latin typeface="小塚ゴシック Pro EL" pitchFamily="34" charset="-128"/>
                <a:ea typeface="小塚ゴシック Pro EL" pitchFamily="34" charset="-128"/>
              </a:rPr>
              <a:t>⇒ </a:t>
            </a:r>
            <a:r>
              <a:rPr lang="en-US" altLang="ja-JP" sz="2400" dirty="0" smtClean="0">
                <a:latin typeface="小塚ゴシック Pro EL" pitchFamily="34" charset="-128"/>
                <a:ea typeface="小塚ゴシック Pro EL" pitchFamily="34" charset="-128"/>
              </a:rPr>
              <a:t>Tidal disruption</a:t>
            </a:r>
            <a:endParaRPr kumimoji="1" lang="ja-JP" altLang="en-US" sz="2400" dirty="0">
              <a:latin typeface="小塚ゴシック Pro EL" pitchFamily="34" charset="-128"/>
              <a:ea typeface="小塚ゴシック Pro EL" pitchFamily="34" charset="-128"/>
            </a:endParaRPr>
          </a:p>
        </p:txBody>
      </p:sp>
      <p:pic>
        <p:nvPicPr>
          <p:cNvPr id="1026" name="Picture 2"/>
          <p:cNvPicPr>
            <a:picLocks noChangeAspect="1" noChangeArrowheads="1"/>
          </p:cNvPicPr>
          <p:nvPr/>
        </p:nvPicPr>
        <p:blipFill>
          <a:blip r:embed="rId5" cstate="print"/>
          <a:srcRect/>
          <a:stretch>
            <a:fillRect/>
          </a:stretch>
        </p:blipFill>
        <p:spPr bwMode="auto">
          <a:xfrm>
            <a:off x="4572000" y="1844824"/>
            <a:ext cx="4608512" cy="3202771"/>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36512" y="1865387"/>
            <a:ext cx="4651989" cy="3195525"/>
          </a:xfrm>
          <a:prstGeom prst="rect">
            <a:avLst/>
          </a:prstGeom>
          <a:noFill/>
          <a:ln w="9525">
            <a:noFill/>
            <a:miter lim="800000"/>
            <a:headEnd/>
            <a:tailEnd/>
          </a:ln>
        </p:spPr>
      </p:pic>
      <p:sp>
        <p:nvSpPr>
          <p:cNvPr id="18" name="テキスト ボックス 17"/>
          <p:cNvSpPr txBox="1"/>
          <p:nvPr/>
        </p:nvSpPr>
        <p:spPr>
          <a:xfrm>
            <a:off x="7092280" y="3429000"/>
            <a:ext cx="2304256" cy="707886"/>
          </a:xfrm>
          <a:prstGeom prst="rect">
            <a:avLst/>
          </a:prstGeom>
          <a:noFill/>
        </p:spPr>
        <p:txBody>
          <a:bodyPr wrap="square" rtlCol="0">
            <a:spAutoFit/>
          </a:bodyPr>
          <a:lstStyle/>
          <a:p>
            <a:r>
              <a:rPr lang="en-US" altLang="ja-JP" sz="2000" dirty="0" smtClean="0">
                <a:solidFill>
                  <a:srgbClr val="0070C0"/>
                </a:solidFill>
                <a:latin typeface="小塚ゴシック Pro EL" pitchFamily="34" charset="-128"/>
                <a:ea typeface="小塚ゴシック Pro EL" pitchFamily="34" charset="-128"/>
              </a:rPr>
              <a:t>Quasi normal mode of BH</a:t>
            </a:r>
            <a:endParaRPr kumimoji="1" lang="ja-JP" altLang="en-US" sz="2000" dirty="0">
              <a:solidFill>
                <a:srgbClr val="0070C0"/>
              </a:solidFill>
              <a:latin typeface="小塚ゴシック Pro EL" pitchFamily="34" charset="-128"/>
              <a:ea typeface="小塚ゴシック Pro EL"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strips(down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スパイス">
  <a:themeElements>
    <a:clrScheme name="スパイス">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スパイス">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スパイス">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2188</TotalTime>
  <Words>3079</Words>
  <Application>Microsoft Office PowerPoint</Application>
  <PresentationFormat>画面に合わせる (4:3)</PresentationFormat>
  <Paragraphs>264</Paragraphs>
  <Slides>16</Slides>
  <Notes>16</Notes>
  <HiddenSlides>0</HiddenSlides>
  <MMClips>0</MMClips>
  <ScaleCrop>false</ScaleCrop>
  <HeadingPairs>
    <vt:vector size="4" baseType="variant">
      <vt:variant>
        <vt:lpstr>テーマ</vt:lpstr>
      </vt:variant>
      <vt:variant>
        <vt:i4>1</vt:i4>
      </vt:variant>
      <vt:variant>
        <vt:lpstr>スライド タイトル</vt:lpstr>
      </vt:variant>
      <vt:variant>
        <vt:i4>16</vt:i4>
      </vt:variant>
    </vt:vector>
  </HeadingPairs>
  <TitlesOfParts>
    <vt:vector size="17" baseType="lpstr">
      <vt:lpstr>スパイス</vt:lpstr>
      <vt:lpstr>スライド 1</vt:lpstr>
      <vt:lpstr>Introduction</vt:lpstr>
      <vt:lpstr>スライド 3</vt:lpstr>
      <vt:lpstr>スライド 4</vt:lpstr>
      <vt:lpstr>スライド 5</vt:lpstr>
      <vt:lpstr>スライド 6</vt:lpstr>
      <vt:lpstr>スライド 7</vt:lpstr>
      <vt:lpstr>スライド 8</vt:lpstr>
      <vt:lpstr>スライド 9</vt:lpstr>
      <vt:lpstr>スライド 10</vt:lpstr>
      <vt:lpstr>スライド 11</vt:lpstr>
      <vt:lpstr>スライド 12</vt:lpstr>
      <vt:lpstr>スライド 13</vt:lpstr>
      <vt:lpstr>スライド 14</vt:lpstr>
      <vt:lpstr>スライド 15</vt:lpstr>
      <vt:lpstr>スライド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kenta</dc:creator>
  <cp:lastModifiedBy>kenta</cp:lastModifiedBy>
  <cp:revision>447</cp:revision>
  <dcterms:created xsi:type="dcterms:W3CDTF">2012-09-21T13:36:44Z</dcterms:created>
  <dcterms:modified xsi:type="dcterms:W3CDTF">2012-10-30T05:20:27Z</dcterms:modified>
</cp:coreProperties>
</file>