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18" r:id="rId3"/>
    <p:sldId id="314" r:id="rId4"/>
    <p:sldId id="316" r:id="rId5"/>
    <p:sldId id="317" r:id="rId6"/>
    <p:sldId id="295" r:id="rId7"/>
    <p:sldId id="320" r:id="rId8"/>
    <p:sldId id="321" r:id="rId9"/>
    <p:sldId id="322" r:id="rId10"/>
    <p:sldId id="329" r:id="rId11"/>
    <p:sldId id="328" r:id="rId12"/>
    <p:sldId id="324" r:id="rId13"/>
    <p:sldId id="327" r:id="rId1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4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50" autoAdjust="0"/>
  </p:normalViewPr>
  <p:slideViewPr>
    <p:cSldViewPr snapToObjects="1">
      <p:cViewPr varScale="1">
        <p:scale>
          <a:sx n="62" d="100"/>
          <a:sy n="62" d="100"/>
        </p:scale>
        <p:origin x="-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EFD3D-E6DF-994E-B5FD-A69A55AF2A67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C867D-0D8D-C744-A4FE-A6BFECFA3DD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14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C867D-0D8D-C744-A4FE-A6BFECFA3DDF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444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2F154-741A-7D45-AB52-BD8B88D9707E}" type="datetimeFigureOut">
              <a:rPr lang="ja-JP" altLang="en-US" smtClean="0"/>
              <a:pPr/>
              <a:t>12/12/12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42D64-4265-6343-8CC0-D4072AF3393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microsoft.com/office/2007/relationships/media" Target="../media/media2.mov"/><Relationship Id="rId3" Type="http://schemas.openxmlformats.org/officeDocument/2006/relationships/video" Target="../media/media2.mo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23.emf"/><Relationship Id="rId7" Type="http://schemas.openxmlformats.org/officeDocument/2006/relationships/image" Target="../media/image24.png"/><Relationship Id="rId8" Type="http://schemas.openxmlformats.org/officeDocument/2006/relationships/oleObject" Target="../embeddings/oleObject13.bin"/><Relationship Id="rId9" Type="http://schemas.openxmlformats.org/officeDocument/2006/relationships/image" Target="../media/image20.emf"/><Relationship Id="rId10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27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9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10.emf"/><Relationship Id="rId10" Type="http://schemas.openxmlformats.org/officeDocument/2006/relationships/image" Target="../media/image4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5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6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7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8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980728"/>
            <a:ext cx="9144000" cy="2819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08520" y="1670943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Formation of</a:t>
            </a:r>
            <a:r>
              <a:rPr lang="en-US" altLang="ja-JP" dirty="0"/>
              <a:t> </a:t>
            </a:r>
            <a:r>
              <a:rPr lang="en-US" altLang="ja-JP" dirty="0" smtClean="0"/>
              <a:t>Massive Cores</a:t>
            </a:r>
            <a:br>
              <a:rPr lang="en-US" altLang="ja-JP" dirty="0" smtClean="0"/>
            </a:br>
            <a:r>
              <a:rPr lang="en-US" altLang="ja-JP" dirty="0" smtClean="0"/>
              <a:t>Induced by</a:t>
            </a:r>
            <a:r>
              <a:rPr lang="en-US" altLang="ja-JP" dirty="0"/>
              <a:t> </a:t>
            </a:r>
            <a:r>
              <a:rPr lang="en-US" altLang="ja-JP" dirty="0" smtClean="0"/>
              <a:t>Cloud-cloud Collision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ja-JP" sz="4400" dirty="0" smtClean="0">
                <a:solidFill>
                  <a:schemeClr val="tx1"/>
                </a:solidFill>
                <a:sym typeface="Wingdings"/>
              </a:rPr>
              <a:t>Tsuyoshi Inoue</a:t>
            </a:r>
          </a:p>
          <a:p>
            <a:r>
              <a:rPr lang="en-US" altLang="ja-JP" dirty="0" smtClean="0">
                <a:solidFill>
                  <a:schemeClr val="tx1"/>
                </a:solidFill>
                <a:sym typeface="Wingdings"/>
              </a:rPr>
              <a:t>Aoyama </a:t>
            </a:r>
            <a:r>
              <a:rPr lang="en-US" altLang="ja-JP" dirty="0" err="1" smtClean="0">
                <a:solidFill>
                  <a:schemeClr val="tx1"/>
                </a:solidFill>
                <a:sym typeface="Wingdings"/>
              </a:rPr>
              <a:t>Gakuin</a:t>
            </a:r>
            <a:r>
              <a:rPr lang="en-US" altLang="ja-JP" dirty="0" smtClean="0">
                <a:solidFill>
                  <a:schemeClr val="tx1"/>
                </a:solidFill>
                <a:sym typeface="Wingdings"/>
              </a:rPr>
              <a:t> Univ.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971600" y="5733256"/>
            <a:ext cx="712879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dirty="0" smtClean="0">
                <a:solidFill>
                  <a:schemeClr val="tx1"/>
                </a:solidFill>
                <a:sym typeface="Wingdings"/>
              </a:rPr>
              <a:t>Collaborators: Y. Fukui</a:t>
            </a:r>
            <a:r>
              <a:rPr lang="en-US" altLang="ja-JP" sz="280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  <a:sym typeface="Wingdings"/>
              </a:rPr>
              <a:t>+ Nagoya Univ. Group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CCC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24744"/>
            <a:ext cx="5472608" cy="42288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Estimated Mass of Core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2594" y="90872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6 cores are formed in the </a:t>
            </a:r>
            <a:r>
              <a:rPr lang="en-US" altLang="ja-JP" dirty="0" err="1" smtClean="0"/>
              <a:t>fiducial</a:t>
            </a:r>
            <a:r>
              <a:rPr lang="en-US" altLang="ja-JP" dirty="0" smtClean="0"/>
              <a:t> model.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125946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l"/>
            </a:pPr>
            <a:r>
              <a:rPr kumimoji="1" lang="en-US" altLang="ja-JP" dirty="0" smtClean="0">
                <a:solidFill>
                  <a:srgbClr val="FF0000"/>
                </a:solidFill>
              </a:rPr>
              <a:t>238</a:t>
            </a:r>
            <a:r>
              <a:rPr kumimoji="1" lang="en-US" altLang="ja-JP" dirty="0" smtClean="0"/>
              <a:t>, </a:t>
            </a:r>
            <a:r>
              <a:rPr kumimoji="1" lang="en-US" altLang="ja-JP" dirty="0" smtClean="0">
                <a:solidFill>
                  <a:srgbClr val="FF0000"/>
                </a:solidFill>
              </a:rPr>
              <a:t>59</a:t>
            </a:r>
            <a:r>
              <a:rPr kumimoji="1" lang="en-US" altLang="ja-JP" dirty="0" smtClean="0"/>
              <a:t>, </a:t>
            </a:r>
            <a:r>
              <a:rPr lang="en-US" altLang="ja-JP" dirty="0" smtClean="0"/>
              <a:t>5.3</a:t>
            </a:r>
            <a:r>
              <a:rPr kumimoji="1" lang="en-US" altLang="ja-JP" dirty="0" smtClean="0"/>
              <a:t>, </a:t>
            </a:r>
            <a:r>
              <a:rPr lang="en-US" altLang="ja-JP" dirty="0" smtClean="0"/>
              <a:t>3.6</a:t>
            </a:r>
            <a:r>
              <a:rPr kumimoji="1" lang="en-US" altLang="ja-JP" dirty="0" smtClean="0"/>
              <a:t>, </a:t>
            </a:r>
            <a:r>
              <a:rPr lang="en-US" altLang="ja-JP" dirty="0" smtClean="0"/>
              <a:t>2.7</a:t>
            </a:r>
            <a:r>
              <a:rPr kumimoji="1" lang="en-US" altLang="ja-JP" dirty="0" smtClean="0"/>
              <a:t>, </a:t>
            </a:r>
            <a:r>
              <a:rPr lang="en-US" altLang="ja-JP" dirty="0" smtClean="0"/>
              <a:t>1.0</a:t>
            </a:r>
            <a:r>
              <a:rPr kumimoji="1" lang="en-US" altLang="ja-JP" dirty="0" smtClean="0"/>
              <a:t> </a:t>
            </a:r>
            <a:r>
              <a:rPr kumimoji="1" lang="en-US" altLang="ja-JP" i="1" dirty="0" err="1" smtClean="0">
                <a:latin typeface="Times New Roman"/>
                <a:cs typeface="Times New Roman"/>
              </a:rPr>
              <a:t>M</a:t>
            </a:r>
            <a:r>
              <a:rPr kumimoji="1" lang="en-US" altLang="ja-JP" baseline="-25000" dirty="0" err="1" smtClean="0">
                <a:latin typeface="Times New Roman"/>
                <a:cs typeface="Times New Roman"/>
              </a:rPr>
              <a:t>sun</a:t>
            </a:r>
            <a:endParaRPr kumimoji="1" lang="ja-JP" altLang="en-US" baseline="-25000" dirty="0">
              <a:latin typeface="Times New Roman"/>
              <a:cs typeface="Times New Roman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5001525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ja-JP" dirty="0" smtClean="0"/>
              <a:t>Large effective Jeans mass is due to strong magnetic field (and turbulence).</a:t>
            </a:r>
            <a:endParaRPr kumimoji="1" lang="ja-JP" altLang="en-US" baseline="-25000" dirty="0"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579597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/>
              <a:t>Large </a:t>
            </a:r>
            <a:r>
              <a:rPr lang="en-US" altLang="ja-JP" dirty="0" smtClean="0"/>
              <a:t>mass accretion rate:</a:t>
            </a:r>
            <a:endParaRPr lang="ja-JP" altLang="en-US" baseline="-25000" dirty="0">
              <a:latin typeface="+mj-lt"/>
              <a:cs typeface="Times New Roman"/>
            </a:endParaRPr>
          </a:p>
        </p:txBody>
      </p:sp>
      <p:pic>
        <p:nvPicPr>
          <p:cNvPr id="3" name="core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73" y="1772816"/>
            <a:ext cx="3164795" cy="3159675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115198" y="1976745"/>
            <a:ext cx="277209" cy="26819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4283969" y="1700808"/>
            <a:ext cx="3106221" cy="271579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4283969" y="2250578"/>
            <a:ext cx="3094126" cy="2681913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5940152" y="4793787"/>
            <a:ext cx="1368152" cy="350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580715" y="2754497"/>
            <a:ext cx="399143" cy="854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11498" y="4725144"/>
            <a:ext cx="97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y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[ pc ]</a:t>
            </a:r>
            <a:endParaRPr kumimoji="1" lang="ja-JP" altLang="en-US" sz="1400" dirty="0">
              <a:latin typeface="Times New Roman"/>
              <a:cs typeface="Times New Roman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rot="16200000">
            <a:off x="4324246" y="2897324"/>
            <a:ext cx="97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z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[ pc ]</a:t>
            </a:r>
            <a:endParaRPr kumimoji="1" lang="ja-JP" altLang="en-US" sz="1400" dirty="0">
              <a:latin typeface="Times New Roman"/>
              <a:cs typeface="Times New Roman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20072" y="1556792"/>
            <a:ext cx="1224136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645720"/>
              </p:ext>
            </p:extLst>
          </p:nvPr>
        </p:nvGraphicFramePr>
        <p:xfrm>
          <a:off x="3716768" y="5809099"/>
          <a:ext cx="25463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" name="数式" r:id="rId8" imgW="1663700" imgH="241300" progId="Equation.3">
                  <p:embed/>
                </p:oleObj>
              </mc:Choice>
              <mc:Fallback>
                <p:oleObj name="数式" r:id="rId8" imgW="1663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16768" y="5809099"/>
                        <a:ext cx="254635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7028656" y="2226350"/>
            <a:ext cx="1215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Times New Roman"/>
                <a:cs typeface="Times New Roman"/>
              </a:rPr>
              <a:t>238 </a:t>
            </a:r>
            <a:r>
              <a:rPr lang="en-US" altLang="ja-JP" sz="1600" i="1" dirty="0" err="1" smtClean="0">
                <a:latin typeface="Times New Roman"/>
                <a:cs typeface="Times New Roman"/>
              </a:rPr>
              <a:t>M</a:t>
            </a:r>
            <a:r>
              <a:rPr lang="en-US" altLang="ja-JP" sz="1600" baseline="-25000" dirty="0" err="1" smtClean="0">
                <a:latin typeface="Times New Roman"/>
                <a:cs typeface="Times New Roman"/>
              </a:rPr>
              <a:t>sun</a:t>
            </a:r>
            <a:endParaRPr lang="ja-JP" altLang="en-US" sz="1600" baseline="-25000" dirty="0">
              <a:latin typeface="+mj-lt"/>
              <a:cs typeface="Times New Roman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35696" y="427519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Closeup</a:t>
            </a:r>
            <a:r>
              <a:rPr kumimoji="1" lang="en-US" altLang="ja-JP" dirty="0" smtClean="0"/>
              <a:t> view of </a:t>
            </a:r>
            <a:r>
              <a:rPr lang="en-US" altLang="ja-JP" dirty="0" smtClean="0"/>
              <a:t>the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most massive</a:t>
            </a:r>
            <a:r>
              <a:rPr kumimoji="1" lang="en-US" altLang="ja-JP" dirty="0" smtClean="0"/>
              <a:t> core</a:t>
            </a:r>
            <a:endParaRPr kumimoji="1" lang="ja-JP" altLang="en-US" dirty="0"/>
          </a:p>
        </p:txBody>
      </p:sp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740449"/>
              </p:ext>
            </p:extLst>
          </p:nvPr>
        </p:nvGraphicFramePr>
        <p:xfrm>
          <a:off x="1079728" y="5397406"/>
          <a:ext cx="310356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" name="数式" r:id="rId10" imgW="1981200" imgH="241300" progId="Equation.3">
                  <p:embed/>
                </p:oleObj>
              </mc:Choice>
              <mc:Fallback>
                <p:oleObj name="数式" r:id="rId10" imgW="1981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9728" y="5397406"/>
                        <a:ext cx="3103562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707645"/>
              </p:ext>
            </p:extLst>
          </p:nvPr>
        </p:nvGraphicFramePr>
        <p:xfrm>
          <a:off x="4588668" y="5385311"/>
          <a:ext cx="22875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3" name="数式" r:id="rId12" imgW="1460500" imgH="241300" progId="Equation.3">
                  <p:embed/>
                </p:oleObj>
              </mc:Choice>
              <mc:Fallback>
                <p:oleObj name="数式" r:id="rId12" imgW="1460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88668" y="5385311"/>
                        <a:ext cx="228758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1538379" y="6129581"/>
            <a:ext cx="450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latin typeface="Times New Roman"/>
                <a:cs typeface="Times New Roman"/>
              </a:rPr>
              <a:t>dM</a:t>
            </a:r>
            <a:r>
              <a:rPr lang="en-US" altLang="ja-JP" dirty="0" smtClean="0">
                <a:latin typeface="Times New Roman"/>
                <a:cs typeface="Times New Roman"/>
              </a:rPr>
              <a:t>/</a:t>
            </a:r>
            <a:r>
              <a:rPr lang="en-US" altLang="ja-JP" dirty="0" err="1" smtClean="0">
                <a:latin typeface="Times New Roman"/>
                <a:cs typeface="Times New Roman"/>
              </a:rPr>
              <a:t>dt</a:t>
            </a:r>
            <a:r>
              <a:rPr lang="en-US" altLang="ja-JP" dirty="0" smtClean="0">
                <a:latin typeface="Times New Roman"/>
                <a:cs typeface="Times New Roman"/>
              </a:rPr>
              <a:t> = 4 ×</a:t>
            </a:r>
            <a:r>
              <a:rPr lang="en-US" altLang="ja-JP" dirty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10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-3</a:t>
            </a:r>
            <a:r>
              <a:rPr lang="en-US" altLang="ja-JP" dirty="0" smtClean="0">
                <a:latin typeface="Times New Roman"/>
                <a:cs typeface="Times New Roman"/>
              </a:rPr>
              <a:t> 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sun</a:t>
            </a:r>
            <a:r>
              <a:rPr lang="en-US" altLang="ja-JP" dirty="0" smtClean="0">
                <a:latin typeface="Times New Roman"/>
                <a:cs typeface="Times New Roman"/>
              </a:rPr>
              <a:t>/</a:t>
            </a:r>
            <a:r>
              <a:rPr lang="en-US" altLang="ja-JP" dirty="0" err="1" smtClean="0">
                <a:latin typeface="Times New Roman"/>
                <a:cs typeface="Times New Roman"/>
              </a:rPr>
              <a:t>yr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>
                <a:cs typeface="Times New Roman"/>
              </a:rPr>
              <a:t> </a:t>
            </a:r>
            <a:r>
              <a:rPr lang="en-US" altLang="ja-JP" dirty="0" smtClean="0">
                <a:cs typeface="Times New Roman"/>
              </a:rPr>
              <a:t> for </a:t>
            </a:r>
            <a:r>
              <a:rPr lang="en-US" altLang="ja-JP" dirty="0" smtClean="0">
                <a:latin typeface="Times New Roman"/>
                <a:cs typeface="Times New Roman"/>
              </a:rPr>
              <a:t>238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sun</a:t>
            </a:r>
            <a:r>
              <a:rPr lang="en-US" altLang="ja-JP" dirty="0" smtClean="0">
                <a:latin typeface="+mj-lt"/>
                <a:cs typeface="Times New Roman"/>
              </a:rPr>
              <a:t> core</a:t>
            </a:r>
            <a:endParaRPr lang="ja-JP" altLang="en-US" baseline="-25000" dirty="0">
              <a:cs typeface="Times New Roman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158550" y="6468234"/>
            <a:ext cx="388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+mj-lt"/>
                <a:cs typeface="Times New Roman"/>
              </a:rPr>
              <a:t>= </a:t>
            </a:r>
            <a:r>
              <a:rPr lang="en-US" altLang="ja-JP" dirty="0">
                <a:latin typeface="Times New Roman"/>
                <a:cs typeface="Times New Roman"/>
              </a:rPr>
              <a:t>5 × 10</a:t>
            </a:r>
            <a:r>
              <a:rPr lang="en-US" altLang="ja-JP" baseline="30000" dirty="0">
                <a:latin typeface="Times New Roman"/>
                <a:cs typeface="Times New Roman"/>
              </a:rPr>
              <a:t>-4</a:t>
            </a:r>
            <a:r>
              <a:rPr lang="en-US" altLang="ja-JP" dirty="0">
                <a:latin typeface="Times New Roman"/>
                <a:cs typeface="Times New Roman"/>
              </a:rPr>
              <a:t>  </a:t>
            </a:r>
            <a:r>
              <a:rPr lang="en-US" altLang="ja-JP" i="1" dirty="0" err="1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>
                <a:latin typeface="Times New Roman"/>
                <a:cs typeface="Times New Roman"/>
              </a:rPr>
              <a:t>sun</a:t>
            </a:r>
            <a:r>
              <a:rPr lang="en-US" altLang="ja-JP" dirty="0">
                <a:latin typeface="Times New Roman"/>
                <a:cs typeface="Times New Roman"/>
              </a:rPr>
              <a:t>/</a:t>
            </a:r>
            <a:r>
              <a:rPr lang="en-US" altLang="ja-JP" dirty="0" err="1">
                <a:latin typeface="Times New Roman"/>
                <a:cs typeface="Times New Roman"/>
              </a:rPr>
              <a:t>yr</a:t>
            </a:r>
            <a:r>
              <a:rPr lang="en-US" altLang="ja-JP" dirty="0">
                <a:latin typeface="Times New Roman"/>
                <a:cs typeface="Times New Roman"/>
              </a:rPr>
              <a:t> </a:t>
            </a:r>
            <a:r>
              <a:rPr lang="en-US" altLang="ja-JP" dirty="0">
                <a:cs typeface="Times New Roman"/>
              </a:rPr>
              <a:t>  for </a:t>
            </a:r>
            <a:r>
              <a:rPr lang="en-US" altLang="ja-JP" dirty="0">
                <a:latin typeface="Times New Roman"/>
                <a:cs typeface="Times New Roman"/>
              </a:rPr>
              <a:t>59 </a:t>
            </a:r>
            <a:r>
              <a:rPr lang="en-US" altLang="ja-JP" i="1" dirty="0" err="1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>
                <a:latin typeface="Times New Roman"/>
                <a:cs typeface="Times New Roman"/>
              </a:rPr>
              <a:t>sun</a:t>
            </a:r>
            <a:r>
              <a:rPr lang="en-US" altLang="ja-JP" dirty="0">
                <a:cs typeface="Times New Roman"/>
              </a:rPr>
              <a:t> </a:t>
            </a:r>
            <a:r>
              <a:rPr lang="en-US" altLang="ja-JP" dirty="0" smtClean="0">
                <a:cs typeface="Times New Roman"/>
              </a:rPr>
              <a:t>core</a:t>
            </a:r>
            <a:endParaRPr lang="ja-JP" altLang="en-US" baseline="-25000" dirty="0"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18548" y="5301208"/>
            <a:ext cx="24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|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r>
              <a:rPr kumimoji="1" lang="en-US" altLang="ja-JP" dirty="0" smtClean="0">
                <a:latin typeface="Times New Roman"/>
                <a:cs typeface="Times New Roman"/>
              </a:rPr>
              <a:t>| = 300 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err="1" smtClean="0">
                <a:latin typeface="Times New Roman"/>
                <a:cs typeface="Times New Roman"/>
              </a:rPr>
              <a:t>G</a:t>
            </a:r>
            <a:r>
              <a:rPr kumimoji="1" lang="en-US" altLang="ja-JP" dirty="0" smtClean="0">
                <a:latin typeface="Times New Roman"/>
                <a:cs typeface="Times New Roman"/>
              </a:rPr>
              <a:t>,</a:t>
            </a:r>
          </a:p>
          <a:p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i="1" dirty="0" err="1" smtClean="0">
                <a:latin typeface="Times New Roman"/>
                <a:cs typeface="Times New Roman"/>
              </a:rPr>
              <a:t>v</a:t>
            </a:r>
            <a:r>
              <a:rPr lang="en-US" altLang="ja-JP" dirty="0" smtClean="0">
                <a:latin typeface="Times New Roman"/>
                <a:cs typeface="Times New Roman"/>
              </a:rPr>
              <a:t> = 1 km/</a:t>
            </a:r>
            <a:r>
              <a:rPr lang="en-US" altLang="ja-JP" dirty="0" smtClean="0"/>
              <a:t>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201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Influence of Initial Parameters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2594" y="90872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Influence of initial parameters on core mass.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154750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ja-JP" dirty="0" smtClean="0">
                <a:cs typeface="Times New Roman"/>
              </a:rPr>
              <a:t>Average </a:t>
            </a:r>
            <a:r>
              <a:rPr kumimoji="1" lang="en-US" altLang="ja-JP" dirty="0" err="1" smtClean="0">
                <a:cs typeface="Times New Roman"/>
              </a:rPr>
              <a:t>postshock</a:t>
            </a:r>
            <a:r>
              <a:rPr kumimoji="1" lang="en-US" altLang="ja-JP" dirty="0" smtClean="0">
                <a:cs typeface="Times New Roman"/>
              </a:rPr>
              <a:t> state: </a:t>
            </a:r>
            <a:endParaRPr kumimoji="1" lang="ja-JP" altLang="en-US" dirty="0">
              <a:cs typeface="Times New Roman"/>
            </a:endParaRPr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97919"/>
              </p:ext>
            </p:extLst>
          </p:nvPr>
        </p:nvGraphicFramePr>
        <p:xfrm>
          <a:off x="3324225" y="1330325"/>
          <a:ext cx="34766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" name="数式" r:id="rId3" imgW="2082800" imgH="266700" progId="Equation.3">
                  <p:embed/>
                </p:oleObj>
              </mc:Choice>
              <mc:Fallback>
                <p:oleObj name="数式" r:id="rId3" imgW="208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4225" y="1330325"/>
                        <a:ext cx="3476625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766981"/>
              </p:ext>
            </p:extLst>
          </p:nvPr>
        </p:nvGraphicFramePr>
        <p:xfrm>
          <a:off x="3335110" y="1778378"/>
          <a:ext cx="287972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" name="数式" r:id="rId5" imgW="1727200" imgH="266700" progId="Equation.3">
                  <p:embed/>
                </p:oleObj>
              </mc:Choice>
              <mc:Fallback>
                <p:oleObj name="数式" r:id="rId5" imgW="1727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5110" y="1778378"/>
                        <a:ext cx="2879725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47059"/>
              </p:ext>
            </p:extLst>
          </p:nvPr>
        </p:nvGraphicFramePr>
        <p:xfrm>
          <a:off x="2990775" y="2339975"/>
          <a:ext cx="237331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5" name="数式" r:id="rId7" imgW="1422400" imgH="533400" progId="Equation.3">
                  <p:embed/>
                </p:oleObj>
              </mc:Choice>
              <mc:Fallback>
                <p:oleObj name="数式" r:id="rId7" imgW="14224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90775" y="2339975"/>
                        <a:ext cx="2373313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39552" y="25556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dirty="0" smtClean="0">
                <a:cs typeface="Times New Roman"/>
              </a:rPr>
              <a:t>Effective Jeans mass: </a:t>
            </a:r>
            <a:endParaRPr kumimoji="1" lang="ja-JP" altLang="en-US" dirty="0">
              <a:cs typeface="Times New Roman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9552" y="327569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dirty="0" smtClean="0">
                <a:cs typeface="Times New Roman"/>
              </a:rPr>
              <a:t>Clearly 〈</a:t>
            </a:r>
            <a:r>
              <a:rPr lang="en-US" altLang="ja-JP" i="1" dirty="0" smtClean="0">
                <a:latin typeface="Times New Roman"/>
                <a:cs typeface="Times New Roman"/>
              </a:rPr>
              <a:t>f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1</a:t>
            </a:r>
            <a:r>
              <a:rPr lang="en-US" altLang="ja-JP" dirty="0" smtClean="0">
                <a:cs typeface="Times New Roman"/>
              </a:rPr>
              <a:t>〉 and</a:t>
            </a:r>
            <a:r>
              <a:rPr lang="en-US" altLang="ja-JP" dirty="0" smtClean="0">
                <a:latin typeface="Times New Roman"/>
                <a:cs typeface="Times New Roman"/>
              </a:rPr>
              <a:t> 〈</a:t>
            </a:r>
            <a:r>
              <a:rPr lang="en-US" altLang="ja-JP" i="1" dirty="0" smtClean="0">
                <a:latin typeface="Times New Roman"/>
                <a:cs typeface="Times New Roman"/>
              </a:rPr>
              <a:t>f </a:t>
            </a:r>
            <a:r>
              <a:rPr lang="en-US" altLang="ja-JP" dirty="0" smtClean="0">
                <a:latin typeface="Times New Roman"/>
                <a:cs typeface="Times New Roman"/>
              </a:rPr>
              <a:t>〉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core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+mj-lt"/>
                <a:cs typeface="Times New Roman"/>
              </a:rPr>
              <a:t>are different, but we can discuss qualitative influence of initial parameters on core mass by substituting </a:t>
            </a:r>
            <a:r>
              <a:rPr lang="en-US" altLang="ja-JP" dirty="0">
                <a:cs typeface="Times New Roman"/>
              </a:rPr>
              <a:t>〈</a:t>
            </a:r>
            <a:r>
              <a:rPr lang="en-US" altLang="ja-JP" i="1" dirty="0">
                <a:latin typeface="Times New Roman"/>
                <a:cs typeface="Times New Roman"/>
              </a:rPr>
              <a:t>f</a:t>
            </a:r>
            <a:r>
              <a:rPr lang="en-US" altLang="ja-JP" baseline="-25000" dirty="0">
                <a:latin typeface="Times New Roman"/>
                <a:cs typeface="Times New Roman"/>
              </a:rPr>
              <a:t>1</a:t>
            </a:r>
            <a:r>
              <a:rPr lang="en-US" altLang="ja-JP" dirty="0">
                <a:cs typeface="Times New Roman"/>
              </a:rPr>
              <a:t>〉 </a:t>
            </a:r>
            <a:r>
              <a:rPr lang="en-US" altLang="ja-JP" dirty="0" smtClean="0">
                <a:cs typeface="Times New Roman"/>
              </a:rPr>
              <a:t>to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〈</a:t>
            </a:r>
            <a:r>
              <a:rPr lang="en-US" altLang="ja-JP" i="1" dirty="0">
                <a:latin typeface="Times New Roman"/>
                <a:cs typeface="Times New Roman"/>
              </a:rPr>
              <a:t>f </a:t>
            </a:r>
            <a:r>
              <a:rPr lang="en-US" altLang="ja-JP" dirty="0">
                <a:latin typeface="Times New Roman"/>
                <a:cs typeface="Times New Roman"/>
              </a:rPr>
              <a:t>〉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core</a:t>
            </a:r>
            <a:r>
              <a:rPr lang="en-US" altLang="ja-JP" dirty="0" smtClean="0">
                <a:latin typeface="Times New Roman"/>
                <a:cs typeface="Times New Roman"/>
              </a:rPr>
              <a:t>.</a:t>
            </a:r>
            <a:endParaRPr kumimoji="1" lang="ja-JP" altLang="en-US" dirty="0">
              <a:latin typeface="+mj-lt"/>
              <a:cs typeface="Times New Roman"/>
            </a:endParaRPr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530544"/>
              </p:ext>
            </p:extLst>
          </p:nvPr>
        </p:nvGraphicFramePr>
        <p:xfrm>
          <a:off x="1295995" y="3983038"/>
          <a:ext cx="154781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6" name="数式" r:id="rId9" imgW="927100" imgH="444500" progId="Equation.3">
                  <p:embed/>
                </p:oleObj>
              </mc:Choice>
              <mc:Fallback>
                <p:oleObj name="数式" r:id="rId9" imgW="927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5995" y="3983038"/>
                        <a:ext cx="1547813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259632" y="4798893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kumimoji="1" lang="en-US" altLang="ja-JP" dirty="0" smtClean="0">
                <a:sym typeface="Wingdings"/>
              </a:rPr>
              <a:t>Core mass is expected to be increasing function of </a:t>
            </a:r>
            <a:r>
              <a:rPr kumimoji="1" lang="en-US" altLang="ja-JP" i="1" dirty="0" smtClean="0">
                <a:latin typeface="Times New Roman"/>
                <a:cs typeface="Times New Roman"/>
                <a:sym typeface="Wingdings"/>
              </a:rPr>
              <a:t>B</a:t>
            </a:r>
            <a:r>
              <a:rPr kumimoji="1" lang="en-US" altLang="ja-JP" baseline="-25000" dirty="0" smtClean="0">
                <a:latin typeface="Times New Roman"/>
                <a:cs typeface="Times New Roman"/>
                <a:sym typeface="Wingdings"/>
              </a:rPr>
              <a:t>0</a:t>
            </a:r>
            <a:r>
              <a:rPr kumimoji="1" lang="en-US" altLang="ja-JP" dirty="0" smtClean="0">
                <a:sym typeface="Wingdings"/>
              </a:rPr>
              <a:t> and </a:t>
            </a:r>
            <a:r>
              <a:rPr lang="en-US" altLang="ja-JP" i="1" dirty="0" err="1" smtClean="0">
                <a:latin typeface="Times New Roman"/>
                <a:cs typeface="Times New Roman"/>
                <a:sym typeface="Wingdings"/>
              </a:rPr>
              <a:t>v</a:t>
            </a:r>
            <a:r>
              <a:rPr lang="en-US" altLang="ja-JP" baseline="-25000" dirty="0" err="1" smtClean="0">
                <a:latin typeface="Times New Roman"/>
                <a:cs typeface="Times New Roman"/>
                <a:sym typeface="Wingdings"/>
              </a:rPr>
              <a:t>coll</a:t>
            </a:r>
            <a:r>
              <a:rPr lang="en-US" altLang="ja-JP" baseline="-250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kumimoji="1" lang="en-US" altLang="ja-JP" dirty="0" smtClean="0">
                <a:sym typeface="Wingdings"/>
              </a:rPr>
              <a:t>, </a:t>
            </a:r>
          </a:p>
          <a:p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     </a:t>
            </a:r>
            <a:r>
              <a:rPr kumimoji="1" lang="en-US" altLang="ja-JP" dirty="0" smtClean="0">
                <a:sym typeface="Wingdings"/>
              </a:rPr>
              <a:t>and decreasing function of </a:t>
            </a:r>
            <a:r>
              <a:rPr kumimoji="1" lang="en-US" altLang="ja-JP" i="1" dirty="0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kumimoji="1" lang="en-US" altLang="ja-JP" baseline="-25000" dirty="0" smtClean="0">
                <a:sym typeface="Wingdings"/>
              </a:rPr>
              <a:t>0</a:t>
            </a:r>
            <a:r>
              <a:rPr kumimoji="1" lang="en-US" altLang="ja-JP" dirty="0" smtClean="0">
                <a:sym typeface="Wingdings"/>
              </a:rPr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861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CC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4" y="981290"/>
            <a:ext cx="4192942" cy="3240000"/>
          </a:xfrm>
          <a:prstGeom prst="rect">
            <a:avLst/>
          </a:prstGeom>
        </p:spPr>
      </p:pic>
      <p:pic>
        <p:nvPicPr>
          <p:cNvPr id="12" name="図 11" descr="CCC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42" y="980728"/>
            <a:ext cx="4192942" cy="324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Influence of Initial </a:t>
            </a:r>
            <a:r>
              <a:rPr kumimoji="1" lang="en-US" altLang="ja-JP" b="1" i="1" dirty="0" smtClean="0">
                <a:latin typeface="Times New Roman"/>
                <a:cs typeface="Times New Roman"/>
              </a:rPr>
              <a:t>B </a:t>
            </a:r>
            <a:r>
              <a:rPr kumimoji="1" lang="en-US" altLang="ja-JP" dirty="0" smtClean="0"/>
              <a:t>Strength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0088" y="692696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>
                <a:sym typeface="Wingdings"/>
              </a:rPr>
              <a:t>C</a:t>
            </a:r>
            <a:r>
              <a:rPr lang="en-US" altLang="ja-JP" dirty="0" smtClean="0">
                <a:sym typeface="Wingdings"/>
              </a:rPr>
              <a:t>ore </a:t>
            </a:r>
            <a:r>
              <a:rPr lang="en-US" altLang="ja-JP" dirty="0">
                <a:sym typeface="Wingdings"/>
              </a:rPr>
              <a:t>mass </a:t>
            </a:r>
            <a:r>
              <a:rPr lang="en-US" altLang="ja-JP" dirty="0" smtClean="0">
                <a:sym typeface="Wingdings"/>
              </a:rPr>
              <a:t>is indeed </a:t>
            </a:r>
            <a:r>
              <a:rPr lang="en-US" altLang="ja-JP" dirty="0">
                <a:sym typeface="Wingdings"/>
              </a:rPr>
              <a:t>increasing function of </a:t>
            </a:r>
            <a:r>
              <a:rPr lang="en-US" altLang="ja-JP" i="1" dirty="0">
                <a:latin typeface="Times New Roman"/>
                <a:cs typeface="Times New Roman"/>
                <a:sym typeface="Wingdings"/>
              </a:rPr>
              <a:t>B</a:t>
            </a:r>
            <a:r>
              <a:rPr lang="en-US" altLang="ja-JP" baseline="-25000" dirty="0">
                <a:latin typeface="Times New Roman"/>
                <a:cs typeface="Times New Roman"/>
                <a:sym typeface="Wingdings"/>
              </a:rPr>
              <a:t>0</a:t>
            </a:r>
            <a:r>
              <a:rPr lang="en-US" altLang="ja-JP" dirty="0">
                <a:sym typeface="Wingdings"/>
              </a:rPr>
              <a:t> and </a:t>
            </a:r>
            <a:r>
              <a:rPr lang="en-US" altLang="ja-JP" i="1" dirty="0" err="1">
                <a:latin typeface="Times New Roman"/>
                <a:cs typeface="Times New Roman"/>
                <a:sym typeface="Wingdings"/>
              </a:rPr>
              <a:t>v</a:t>
            </a:r>
            <a:r>
              <a:rPr lang="en-US" altLang="ja-JP" baseline="-25000" dirty="0" err="1">
                <a:latin typeface="Times New Roman"/>
                <a:cs typeface="Times New Roman"/>
                <a:sym typeface="Wingdings"/>
              </a:rPr>
              <a:t>coll</a:t>
            </a:r>
            <a:r>
              <a:rPr lang="en-US" altLang="ja-JP" baseline="-250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>
                <a:sym typeface="Wingdings"/>
              </a:rPr>
              <a:t>, </a:t>
            </a:r>
            <a:endParaRPr lang="en-US" altLang="ja-JP" dirty="0" smtClean="0">
              <a:sym typeface="Wingdings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     and </a:t>
            </a:r>
            <a:r>
              <a:rPr lang="en-US" altLang="ja-JP" dirty="0">
                <a:sym typeface="Wingdings"/>
              </a:rPr>
              <a:t>decreasing function of </a:t>
            </a:r>
            <a:r>
              <a:rPr lang="en-US" altLang="ja-JP" i="1" dirty="0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lang="en-US" altLang="ja-JP" baseline="-25000" dirty="0" smtClean="0">
                <a:sym typeface="Wingdings"/>
              </a:rPr>
              <a:t>0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, as expected.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51720" y="18426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latin typeface="Times New Roman"/>
                <a:cs typeface="Times New Roman"/>
              </a:rPr>
              <a:t>M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 = 238 </a:t>
            </a:r>
            <a:r>
              <a:rPr kumimoji="1" lang="en-US" altLang="ja-JP" sz="1600" i="1" dirty="0" err="1" smtClean="0">
                <a:latin typeface="Times New Roman"/>
                <a:cs typeface="Times New Roman"/>
              </a:rPr>
              <a:t>M</a:t>
            </a:r>
            <a:r>
              <a:rPr kumimoji="1" lang="en-US" altLang="ja-JP" sz="1600" baseline="-25000" dirty="0" err="1" smtClean="0">
                <a:latin typeface="Times New Roman"/>
                <a:cs typeface="Times New Roman"/>
              </a:rPr>
              <a:t>sun</a:t>
            </a:r>
            <a:endParaRPr kumimoji="1" lang="ja-JP" altLang="en-US" sz="1600" baseline="30000" dirty="0">
              <a:latin typeface="Times New Roman"/>
              <a:cs typeface="Times New Roman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56049" y="1904737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latin typeface="Times New Roman"/>
                <a:cs typeface="Times New Roman"/>
              </a:rPr>
              <a:t>M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 = 64 </a:t>
            </a:r>
            <a:r>
              <a:rPr kumimoji="1" lang="en-US" altLang="ja-JP" sz="1600" i="1" dirty="0" err="1" smtClean="0">
                <a:latin typeface="Times New Roman"/>
                <a:cs typeface="Times New Roman"/>
              </a:rPr>
              <a:t>M</a:t>
            </a:r>
            <a:r>
              <a:rPr kumimoji="1" lang="en-US" altLang="ja-JP" sz="1600" baseline="-25000" dirty="0" err="1" smtClean="0">
                <a:latin typeface="Times New Roman"/>
                <a:cs typeface="Times New Roman"/>
              </a:rPr>
              <a:t>sun</a:t>
            </a:r>
            <a:endParaRPr kumimoji="1" lang="ja-JP" altLang="en-US" sz="1600" baseline="30000" dirty="0">
              <a:latin typeface="Times New Roman"/>
              <a:cs typeface="Times New Roman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59632" y="2685292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B</a:t>
            </a:r>
            <a:r>
              <a:rPr kumimoji="1" lang="en-US" altLang="ja-JP" sz="1400" baseline="-25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= 20 </a:t>
            </a:r>
            <a:r>
              <a:rPr kumimoji="1" lang="en-US" altLang="ja-JP" sz="1400" dirty="0" err="1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 err="1" smtClean="0">
                <a:latin typeface="Times New Roman"/>
                <a:cs typeface="Times New Roman"/>
              </a:rPr>
              <a:t>G</a:t>
            </a:r>
            <a:endParaRPr kumimoji="1" lang="en-US" altLang="ja-JP" sz="1400" dirty="0" smtClean="0">
              <a:latin typeface="Times New Roman"/>
              <a:cs typeface="Times New Roman"/>
            </a:endParaRPr>
          </a:p>
          <a:p>
            <a:r>
              <a:rPr lang="en-US" altLang="ja-JP" sz="1400" i="1" dirty="0" smtClean="0">
                <a:latin typeface="Symbol" charset="2"/>
                <a:cs typeface="Symbol" charset="2"/>
              </a:rPr>
              <a:t>r</a:t>
            </a:r>
            <a:r>
              <a:rPr lang="en-US" altLang="ja-JP" sz="1400" baseline="-25000" dirty="0" smtClean="0">
                <a:latin typeface="Times New Roman"/>
                <a:cs typeface="Times New Roman"/>
              </a:rPr>
              <a:t>0</a:t>
            </a:r>
            <a:r>
              <a:rPr lang="en-US" altLang="ja-JP" sz="1400" dirty="0" smtClean="0">
                <a:latin typeface="Times New Roman"/>
                <a:cs typeface="Times New Roman"/>
              </a:rPr>
              <a:t> </a:t>
            </a:r>
            <a:r>
              <a:rPr lang="en-US" altLang="ja-JP" sz="1400" dirty="0">
                <a:latin typeface="Times New Roman"/>
                <a:cs typeface="Times New Roman"/>
              </a:rPr>
              <a:t>= </a:t>
            </a:r>
            <a:r>
              <a:rPr lang="en-US" altLang="ja-JP" sz="1400" dirty="0" smtClean="0">
                <a:latin typeface="Times New Roman"/>
                <a:cs typeface="Times New Roman"/>
              </a:rPr>
              <a:t>300 cm</a:t>
            </a:r>
            <a:r>
              <a:rPr lang="en-US" altLang="ja-JP" sz="1400" baseline="30000" dirty="0" smtClean="0">
                <a:latin typeface="Times New Roman"/>
                <a:cs typeface="Times New Roman"/>
              </a:rPr>
              <a:t>-3</a:t>
            </a:r>
          </a:p>
          <a:p>
            <a:r>
              <a:rPr lang="en-US" altLang="ja-JP" sz="1400" i="1" dirty="0" err="1" smtClean="0">
                <a:latin typeface="Times New Roman"/>
                <a:cs typeface="Times New Roman"/>
              </a:rPr>
              <a:t>v</a:t>
            </a:r>
            <a:r>
              <a:rPr lang="en-US" altLang="ja-JP" sz="1400" baseline="-25000" dirty="0" err="1" smtClean="0">
                <a:latin typeface="Times New Roman"/>
                <a:cs typeface="Times New Roman"/>
              </a:rPr>
              <a:t>coll</a:t>
            </a:r>
            <a:r>
              <a:rPr lang="en-US" altLang="ja-JP" sz="1400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sz="1400" dirty="0" smtClean="0">
                <a:latin typeface="Times New Roman"/>
                <a:cs typeface="Times New Roman"/>
              </a:rPr>
              <a:t>= 10 km/s</a:t>
            </a:r>
            <a:endParaRPr lang="en-US" altLang="ja-JP" sz="1400" i="1" dirty="0">
              <a:latin typeface="Times New Roman"/>
              <a:cs typeface="Times New Roman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187624" y="1281899"/>
            <a:ext cx="936104" cy="1913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4860032" y="1293512"/>
            <a:ext cx="936104" cy="1913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04048" y="2685292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B</a:t>
            </a:r>
            <a:r>
              <a:rPr kumimoji="1" lang="en-US" altLang="ja-JP" sz="1400" baseline="-25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= </a:t>
            </a:r>
            <a:r>
              <a:rPr lang="en-US" altLang="ja-JP" sz="1400" dirty="0">
                <a:latin typeface="Times New Roman"/>
                <a:cs typeface="Times New Roman"/>
              </a:rPr>
              <a:t>5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1400" dirty="0" err="1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 err="1" smtClean="0">
                <a:latin typeface="Times New Roman"/>
                <a:cs typeface="Times New Roman"/>
              </a:rPr>
              <a:t>G</a:t>
            </a:r>
            <a:endParaRPr kumimoji="1" lang="en-US" altLang="ja-JP" sz="1400" dirty="0" smtClean="0">
              <a:latin typeface="Times New Roman"/>
              <a:cs typeface="Times New Roman"/>
            </a:endParaRPr>
          </a:p>
          <a:p>
            <a:r>
              <a:rPr lang="en-US" altLang="ja-JP" sz="1400" i="1" dirty="0" smtClean="0">
                <a:latin typeface="Symbol" charset="2"/>
                <a:cs typeface="Symbol" charset="2"/>
              </a:rPr>
              <a:t>r</a:t>
            </a:r>
            <a:r>
              <a:rPr lang="en-US" altLang="ja-JP" sz="1400" baseline="-25000" dirty="0" smtClean="0">
                <a:latin typeface="Times New Roman"/>
                <a:cs typeface="Times New Roman"/>
              </a:rPr>
              <a:t>0</a:t>
            </a:r>
            <a:r>
              <a:rPr lang="en-US" altLang="ja-JP" sz="1400" dirty="0" smtClean="0">
                <a:latin typeface="Times New Roman"/>
                <a:cs typeface="Times New Roman"/>
              </a:rPr>
              <a:t> </a:t>
            </a:r>
            <a:r>
              <a:rPr lang="en-US" altLang="ja-JP" sz="1400" dirty="0">
                <a:latin typeface="Times New Roman"/>
                <a:cs typeface="Times New Roman"/>
              </a:rPr>
              <a:t>= </a:t>
            </a:r>
            <a:r>
              <a:rPr lang="en-US" altLang="ja-JP" sz="1400" dirty="0" smtClean="0">
                <a:latin typeface="Times New Roman"/>
                <a:cs typeface="Times New Roman"/>
              </a:rPr>
              <a:t>300 cm</a:t>
            </a:r>
            <a:r>
              <a:rPr lang="en-US" altLang="ja-JP" sz="1400" baseline="30000" dirty="0" smtClean="0">
                <a:latin typeface="Times New Roman"/>
                <a:cs typeface="Times New Roman"/>
              </a:rPr>
              <a:t>-3</a:t>
            </a:r>
          </a:p>
          <a:p>
            <a:r>
              <a:rPr lang="en-US" altLang="ja-JP" sz="1400" i="1" dirty="0" err="1" smtClean="0">
                <a:latin typeface="Times New Roman"/>
                <a:cs typeface="Times New Roman"/>
              </a:rPr>
              <a:t>v</a:t>
            </a:r>
            <a:r>
              <a:rPr lang="en-US" altLang="ja-JP" sz="1400" baseline="-25000" dirty="0" err="1" smtClean="0">
                <a:latin typeface="Times New Roman"/>
                <a:cs typeface="Times New Roman"/>
              </a:rPr>
              <a:t>coll</a:t>
            </a:r>
            <a:r>
              <a:rPr lang="en-US" altLang="ja-JP" sz="1400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sz="1400" dirty="0" smtClean="0">
                <a:latin typeface="Times New Roman"/>
                <a:cs typeface="Times New Roman"/>
              </a:rPr>
              <a:t>= 10 km/s</a:t>
            </a:r>
            <a:endParaRPr lang="en-US" altLang="ja-JP" sz="1400" i="1" dirty="0">
              <a:latin typeface="Times New Roman"/>
              <a:cs typeface="Times New Roman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815133" y="2226387"/>
            <a:ext cx="216024" cy="7469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4452886" y="2109228"/>
            <a:ext cx="216024" cy="7469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図形グループ 38"/>
          <p:cNvGrpSpPr/>
          <p:nvPr/>
        </p:nvGrpSpPr>
        <p:grpSpPr>
          <a:xfrm>
            <a:off x="3131840" y="2181236"/>
            <a:ext cx="2520280" cy="576064"/>
            <a:chOff x="2987824" y="2420888"/>
            <a:chExt cx="2520280" cy="576064"/>
          </a:xfrm>
        </p:grpSpPr>
        <p:sp>
          <p:nvSpPr>
            <p:cNvPr id="32" name="右矢印 31"/>
            <p:cNvSpPr/>
            <p:nvPr/>
          </p:nvSpPr>
          <p:spPr>
            <a:xfrm>
              <a:off x="3000275" y="2420888"/>
              <a:ext cx="2376264" cy="57606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987824" y="2517800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r</a:t>
              </a:r>
              <a:r>
                <a:rPr kumimoji="1" lang="en-US" altLang="ja-JP" sz="1600" dirty="0" smtClean="0"/>
                <a:t>educed </a:t>
              </a:r>
              <a:r>
                <a:rPr lang="en-US" altLang="ja-JP" sz="1600" i="1" dirty="0" smtClean="0">
                  <a:latin typeface="Times New Roman"/>
                  <a:cs typeface="Times New Roman"/>
                </a:rPr>
                <a:t>B</a:t>
              </a:r>
              <a:r>
                <a:rPr lang="en-US" altLang="ja-JP" sz="1600" baseline="-25000" dirty="0" smtClean="0">
                  <a:latin typeface="Times New Roman"/>
                  <a:cs typeface="Times New Roman"/>
                </a:rPr>
                <a:t>0</a:t>
              </a:r>
              <a:r>
                <a:rPr lang="en-US" altLang="ja-JP" sz="1600" dirty="0" smtClean="0">
                  <a:latin typeface="Times New Roman"/>
                  <a:cs typeface="Times New Roman"/>
                </a:rPr>
                <a:t> </a:t>
              </a:r>
              <a:r>
                <a:rPr lang="ja-JP" altLang="en-US" sz="1600" dirty="0" smtClean="0">
                  <a:latin typeface="Times New Roman"/>
                  <a:cs typeface="Times New Roman"/>
                  <a:sym typeface="Wingdings"/>
                </a:rPr>
                <a:t></a:t>
              </a:r>
              <a:r>
                <a:rPr lang="en-US" altLang="ja-JP" sz="1600" dirty="0" smtClean="0">
                  <a:latin typeface="Times New Roman"/>
                  <a:cs typeface="Times New Roman"/>
                  <a:sym typeface="Wingdings"/>
                </a:rPr>
                <a:t> smaller </a:t>
              </a:r>
              <a:r>
                <a:rPr lang="en-US" altLang="ja-JP" sz="1600" i="1" dirty="0" err="1" smtClean="0">
                  <a:latin typeface="Times New Roman"/>
                  <a:cs typeface="Times New Roman"/>
                </a:rPr>
                <a:t>M</a:t>
              </a:r>
              <a:r>
                <a:rPr lang="en-US" altLang="ja-JP" sz="1600" baseline="-25000" dirty="0" err="1" smtClean="0">
                  <a:latin typeface="Times New Roman"/>
                  <a:cs typeface="Times New Roman"/>
                </a:rPr>
                <a:t>core</a:t>
              </a:r>
              <a:endParaRPr lang="ja-JP" altLang="en-US" sz="1600" baseline="30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47" name="正方形/長方形 46"/>
          <p:cNvSpPr/>
          <p:nvPr/>
        </p:nvSpPr>
        <p:spPr>
          <a:xfrm>
            <a:off x="1831339" y="3824736"/>
            <a:ext cx="936104" cy="1319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5580112" y="3837420"/>
            <a:ext cx="936104" cy="1319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図形グループ 52"/>
          <p:cNvGrpSpPr/>
          <p:nvPr/>
        </p:nvGrpSpPr>
        <p:grpSpPr>
          <a:xfrm>
            <a:off x="3835442" y="3501008"/>
            <a:ext cx="4192942" cy="3240000"/>
            <a:chOff x="3835442" y="3657479"/>
            <a:chExt cx="4192942" cy="3240000"/>
          </a:xfrm>
        </p:grpSpPr>
        <p:pic>
          <p:nvPicPr>
            <p:cNvPr id="5" name="図 4" descr="CCC7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442" y="3657479"/>
              <a:ext cx="4192942" cy="3240000"/>
            </a:xfrm>
            <a:prstGeom prst="rect">
              <a:avLst/>
            </a:prstGeom>
          </p:spPr>
        </p:pic>
        <p:sp>
          <p:nvSpPr>
            <p:cNvPr id="26" name="正方形/長方形 25"/>
            <p:cNvSpPr/>
            <p:nvPr/>
          </p:nvSpPr>
          <p:spPr>
            <a:xfrm>
              <a:off x="4860032" y="4006108"/>
              <a:ext cx="936104" cy="19135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004048" y="5421596"/>
              <a:ext cx="19442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i="1" dirty="0" smtClean="0">
                  <a:latin typeface="Times New Roman"/>
                  <a:cs typeface="Times New Roman"/>
                </a:rPr>
                <a:t>B</a:t>
              </a:r>
              <a:r>
                <a:rPr kumimoji="1" lang="en-US" altLang="ja-JP" sz="1400" baseline="-25000" dirty="0" smtClean="0">
                  <a:latin typeface="Times New Roman"/>
                  <a:cs typeface="Times New Roman"/>
                </a:rPr>
                <a:t>0</a:t>
              </a:r>
              <a:r>
                <a:rPr kumimoji="1" lang="en-US" altLang="ja-JP" sz="1400" dirty="0" smtClean="0">
                  <a:latin typeface="Times New Roman"/>
                  <a:cs typeface="Times New Roman"/>
                </a:rPr>
                <a:t> = </a:t>
              </a:r>
              <a:r>
                <a:rPr lang="en-US" altLang="ja-JP" sz="1400" dirty="0">
                  <a:latin typeface="Times New Roman"/>
                  <a:cs typeface="Times New Roman"/>
                </a:rPr>
                <a:t>2</a:t>
              </a:r>
              <a:r>
                <a:rPr kumimoji="1" lang="en-US" altLang="ja-JP" sz="1400" dirty="0" smtClean="0">
                  <a:latin typeface="Times New Roman"/>
                  <a:cs typeface="Times New Roman"/>
                </a:rPr>
                <a:t>0 </a:t>
              </a:r>
              <a:r>
                <a:rPr kumimoji="1" lang="en-US" altLang="ja-JP" sz="1400" dirty="0" err="1" smtClean="0">
                  <a:latin typeface="Symbol" charset="2"/>
                  <a:cs typeface="Symbol" charset="2"/>
                </a:rPr>
                <a:t>m</a:t>
              </a:r>
              <a:r>
                <a:rPr kumimoji="1" lang="en-US" altLang="ja-JP" sz="1400" dirty="0" err="1" smtClean="0">
                  <a:latin typeface="Times New Roman"/>
                  <a:cs typeface="Times New Roman"/>
                </a:rPr>
                <a:t>G</a:t>
              </a:r>
              <a:endParaRPr kumimoji="1" lang="en-US" altLang="ja-JP" sz="1400" dirty="0" smtClean="0">
                <a:latin typeface="Times New Roman"/>
                <a:cs typeface="Times New Roman"/>
              </a:endParaRPr>
            </a:p>
            <a:p>
              <a:r>
                <a:rPr lang="en-US" altLang="ja-JP" sz="1400" i="1" dirty="0" smtClean="0">
                  <a:latin typeface="Symbol" charset="2"/>
                  <a:cs typeface="Symbol" charset="2"/>
                </a:rPr>
                <a:t>r</a:t>
              </a:r>
              <a:r>
                <a:rPr lang="en-US" altLang="ja-JP" sz="1400" baseline="-25000" dirty="0" smtClean="0">
                  <a:latin typeface="Times New Roman"/>
                  <a:cs typeface="Times New Roman"/>
                </a:rPr>
                <a:t>0</a:t>
              </a:r>
              <a:r>
                <a:rPr lang="en-US" altLang="ja-JP" sz="1400" dirty="0" smtClean="0">
                  <a:latin typeface="Times New Roman"/>
                  <a:cs typeface="Times New Roman"/>
                </a:rPr>
                <a:t> </a:t>
              </a:r>
              <a:r>
                <a:rPr lang="en-US" altLang="ja-JP" sz="1400" dirty="0">
                  <a:latin typeface="Times New Roman"/>
                  <a:cs typeface="Times New Roman"/>
                </a:rPr>
                <a:t>= </a:t>
              </a:r>
              <a:r>
                <a:rPr lang="en-US" altLang="ja-JP" sz="1400" dirty="0" smtClean="0">
                  <a:latin typeface="Times New Roman"/>
                  <a:cs typeface="Times New Roman"/>
                </a:rPr>
                <a:t>300 cm</a:t>
              </a:r>
              <a:r>
                <a:rPr lang="en-US" altLang="ja-JP" sz="1400" baseline="30000" dirty="0" smtClean="0">
                  <a:latin typeface="Times New Roman"/>
                  <a:cs typeface="Times New Roman"/>
                </a:rPr>
                <a:t>-3</a:t>
              </a:r>
            </a:p>
            <a:p>
              <a:r>
                <a:rPr lang="en-US" altLang="ja-JP" sz="1400" i="1" dirty="0" err="1" smtClean="0">
                  <a:latin typeface="Times New Roman"/>
                  <a:cs typeface="Times New Roman"/>
                </a:rPr>
                <a:t>v</a:t>
              </a:r>
              <a:r>
                <a:rPr lang="en-US" altLang="ja-JP" sz="1400" baseline="-25000" dirty="0" err="1" smtClean="0">
                  <a:latin typeface="Times New Roman"/>
                  <a:cs typeface="Times New Roman"/>
                </a:rPr>
                <a:t>coll</a:t>
              </a:r>
              <a:r>
                <a:rPr lang="en-US" altLang="ja-JP" sz="1400" baseline="-25000" dirty="0" smtClean="0">
                  <a:latin typeface="Times New Roman"/>
                  <a:cs typeface="Times New Roman"/>
                </a:rPr>
                <a:t> </a:t>
              </a:r>
              <a:r>
                <a:rPr lang="en-US" altLang="ja-JP" sz="1400" dirty="0" smtClean="0">
                  <a:latin typeface="Times New Roman"/>
                  <a:cs typeface="Times New Roman"/>
                </a:rPr>
                <a:t>= 5 km/s</a:t>
              </a:r>
              <a:endParaRPr lang="en-US" altLang="ja-JP" sz="1400" i="1" dirty="0">
                <a:latin typeface="Times New Roman"/>
                <a:cs typeface="Times New Roman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724128" y="4485492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i="1" dirty="0" smtClean="0">
                  <a:latin typeface="Times New Roman"/>
                  <a:cs typeface="Times New Roman"/>
                </a:rPr>
                <a:t>M</a:t>
              </a:r>
              <a:r>
                <a:rPr kumimoji="1" lang="en-US" altLang="ja-JP" sz="1600" dirty="0" smtClean="0">
                  <a:latin typeface="Times New Roman"/>
                  <a:cs typeface="Times New Roman"/>
                </a:rPr>
                <a:t> = </a:t>
              </a:r>
              <a:r>
                <a:rPr lang="en-US" altLang="ja-JP" sz="1600" dirty="0" smtClean="0">
                  <a:latin typeface="Times New Roman"/>
                  <a:cs typeface="Times New Roman"/>
                </a:rPr>
                <a:t>17</a:t>
              </a:r>
              <a:r>
                <a:rPr kumimoji="1" lang="en-US" altLang="ja-JP" sz="1600" dirty="0" smtClean="0">
                  <a:latin typeface="Times New Roman"/>
                  <a:cs typeface="Times New Roman"/>
                </a:rPr>
                <a:t> </a:t>
              </a:r>
              <a:r>
                <a:rPr kumimoji="1" lang="en-US" altLang="ja-JP" sz="1600" i="1" dirty="0" err="1" smtClean="0">
                  <a:latin typeface="Times New Roman"/>
                  <a:cs typeface="Times New Roman"/>
                </a:rPr>
                <a:t>M</a:t>
              </a:r>
              <a:r>
                <a:rPr kumimoji="1" lang="en-US" altLang="ja-JP" sz="1600" baseline="-25000" dirty="0" err="1" smtClean="0">
                  <a:latin typeface="Times New Roman"/>
                  <a:cs typeface="Times New Roman"/>
                </a:rPr>
                <a:t>sun</a:t>
              </a:r>
              <a:endParaRPr kumimoji="1" lang="ja-JP" altLang="en-US" sz="1600" baseline="30000" dirty="0">
                <a:latin typeface="Times New Roman"/>
                <a:cs typeface="Times New Roman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4452886" y="4917540"/>
              <a:ext cx="216024" cy="74693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5530308" y="6501716"/>
              <a:ext cx="936104" cy="1319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1209828" y="1535405"/>
            <a:ext cx="278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Fiducial</a:t>
            </a:r>
            <a:r>
              <a:rPr kumimoji="1" lang="en-US" altLang="ja-JP" dirty="0" smtClean="0"/>
              <a:t> Model</a:t>
            </a:r>
            <a:endParaRPr kumimoji="1" lang="ja-JP" altLang="en-US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138840" y="3501368"/>
            <a:ext cx="4192946" cy="3240000"/>
            <a:chOff x="138840" y="3501368"/>
            <a:chExt cx="4192946" cy="3240000"/>
          </a:xfrm>
        </p:grpSpPr>
        <p:pic>
          <p:nvPicPr>
            <p:cNvPr id="24" name="図 23" descr="CCC3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40" y="3501368"/>
              <a:ext cx="4192946" cy="3240000"/>
            </a:xfrm>
            <a:prstGeom prst="rect">
              <a:avLst/>
            </a:prstGeom>
          </p:spPr>
        </p:pic>
        <p:sp>
          <p:nvSpPr>
            <p:cNvPr id="27" name="正方形/長方形 26"/>
            <p:cNvSpPr/>
            <p:nvPr/>
          </p:nvSpPr>
          <p:spPr>
            <a:xfrm>
              <a:off x="1176091" y="3838262"/>
              <a:ext cx="936104" cy="19135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259632" y="5265845"/>
              <a:ext cx="19442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i="1" dirty="0" smtClean="0">
                  <a:latin typeface="Times New Roman"/>
                  <a:cs typeface="Times New Roman"/>
                </a:rPr>
                <a:t>B</a:t>
              </a:r>
              <a:r>
                <a:rPr kumimoji="1" lang="en-US" altLang="ja-JP" sz="1400" baseline="-25000" dirty="0" smtClean="0">
                  <a:latin typeface="Times New Roman"/>
                  <a:cs typeface="Times New Roman"/>
                </a:rPr>
                <a:t>0</a:t>
              </a:r>
              <a:r>
                <a:rPr kumimoji="1" lang="en-US" altLang="ja-JP" sz="1400" dirty="0" smtClean="0">
                  <a:latin typeface="Times New Roman"/>
                  <a:cs typeface="Times New Roman"/>
                </a:rPr>
                <a:t> = </a:t>
              </a:r>
              <a:r>
                <a:rPr lang="en-US" altLang="ja-JP" sz="1400" dirty="0">
                  <a:latin typeface="Times New Roman"/>
                  <a:cs typeface="Times New Roman"/>
                </a:rPr>
                <a:t>2</a:t>
              </a:r>
              <a:r>
                <a:rPr kumimoji="1" lang="en-US" altLang="ja-JP" sz="1400" dirty="0" smtClean="0">
                  <a:latin typeface="Times New Roman"/>
                  <a:cs typeface="Times New Roman"/>
                </a:rPr>
                <a:t>0 </a:t>
              </a:r>
              <a:r>
                <a:rPr kumimoji="1" lang="en-US" altLang="ja-JP" sz="1400" dirty="0" err="1" smtClean="0">
                  <a:latin typeface="Symbol" charset="2"/>
                  <a:cs typeface="Symbol" charset="2"/>
                </a:rPr>
                <a:t>m</a:t>
              </a:r>
              <a:r>
                <a:rPr kumimoji="1" lang="en-US" altLang="ja-JP" sz="1400" dirty="0" err="1" smtClean="0">
                  <a:latin typeface="Times New Roman"/>
                  <a:cs typeface="Times New Roman"/>
                </a:rPr>
                <a:t>G</a:t>
              </a:r>
              <a:endParaRPr kumimoji="1" lang="en-US" altLang="ja-JP" sz="1400" dirty="0" smtClean="0">
                <a:latin typeface="Times New Roman"/>
                <a:cs typeface="Times New Roman"/>
              </a:endParaRPr>
            </a:p>
            <a:p>
              <a:r>
                <a:rPr lang="en-US" altLang="ja-JP" sz="1400" i="1" dirty="0" smtClean="0">
                  <a:latin typeface="Symbol" charset="2"/>
                  <a:cs typeface="Symbol" charset="2"/>
                </a:rPr>
                <a:t>r</a:t>
              </a:r>
              <a:r>
                <a:rPr lang="en-US" altLang="ja-JP" sz="1400" baseline="-25000" dirty="0" smtClean="0">
                  <a:latin typeface="Times New Roman"/>
                  <a:cs typeface="Times New Roman"/>
                </a:rPr>
                <a:t>0</a:t>
              </a:r>
              <a:r>
                <a:rPr lang="en-US" altLang="ja-JP" sz="1400" dirty="0" smtClean="0">
                  <a:latin typeface="Times New Roman"/>
                  <a:cs typeface="Times New Roman"/>
                </a:rPr>
                <a:t> </a:t>
              </a:r>
              <a:r>
                <a:rPr lang="en-US" altLang="ja-JP" sz="1400" dirty="0">
                  <a:latin typeface="Times New Roman"/>
                  <a:cs typeface="Times New Roman"/>
                </a:rPr>
                <a:t>= </a:t>
              </a:r>
              <a:r>
                <a:rPr lang="en-US" altLang="ja-JP" sz="1400" dirty="0" smtClean="0">
                  <a:latin typeface="Times New Roman"/>
                  <a:cs typeface="Times New Roman"/>
                </a:rPr>
                <a:t>3000 cm</a:t>
              </a:r>
              <a:r>
                <a:rPr lang="en-US" altLang="ja-JP" sz="1400" baseline="30000" dirty="0" smtClean="0">
                  <a:latin typeface="Times New Roman"/>
                  <a:cs typeface="Times New Roman"/>
                </a:rPr>
                <a:t>-3</a:t>
              </a:r>
            </a:p>
            <a:p>
              <a:r>
                <a:rPr lang="en-US" altLang="ja-JP" sz="1400" i="1" dirty="0" err="1" smtClean="0">
                  <a:latin typeface="Times New Roman"/>
                  <a:cs typeface="Times New Roman"/>
                </a:rPr>
                <a:t>v</a:t>
              </a:r>
              <a:r>
                <a:rPr lang="en-US" altLang="ja-JP" sz="1400" baseline="-25000" dirty="0" err="1" smtClean="0">
                  <a:latin typeface="Times New Roman"/>
                  <a:cs typeface="Times New Roman"/>
                </a:rPr>
                <a:t>coll</a:t>
              </a:r>
              <a:r>
                <a:rPr lang="en-US" altLang="ja-JP" sz="1400" baseline="-25000" dirty="0" smtClean="0">
                  <a:latin typeface="Times New Roman"/>
                  <a:cs typeface="Times New Roman"/>
                </a:rPr>
                <a:t> </a:t>
              </a:r>
              <a:r>
                <a:rPr lang="en-US" altLang="ja-JP" sz="1400" dirty="0" smtClean="0">
                  <a:latin typeface="Times New Roman"/>
                  <a:cs typeface="Times New Roman"/>
                </a:rPr>
                <a:t>= 10 km/s</a:t>
              </a:r>
              <a:endParaRPr lang="en-US" altLang="ja-JP" sz="1400" i="1" dirty="0">
                <a:latin typeface="Times New Roman"/>
                <a:cs typeface="Times New Roman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619672" y="4329741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i="1" dirty="0" smtClean="0">
                  <a:latin typeface="Times New Roman"/>
                  <a:cs typeface="Times New Roman"/>
                </a:rPr>
                <a:t>M</a:t>
              </a:r>
              <a:r>
                <a:rPr kumimoji="1" lang="en-US" altLang="ja-JP" sz="1600" dirty="0" smtClean="0">
                  <a:latin typeface="Times New Roman"/>
                  <a:cs typeface="Times New Roman"/>
                </a:rPr>
                <a:t> = </a:t>
              </a:r>
              <a:r>
                <a:rPr lang="en-US" altLang="ja-JP" sz="1600" dirty="0" smtClean="0">
                  <a:latin typeface="Times New Roman"/>
                  <a:cs typeface="Times New Roman"/>
                </a:rPr>
                <a:t>107</a:t>
              </a:r>
              <a:r>
                <a:rPr kumimoji="1" lang="en-US" altLang="ja-JP" sz="1600" dirty="0" smtClean="0">
                  <a:latin typeface="Times New Roman"/>
                  <a:cs typeface="Times New Roman"/>
                </a:rPr>
                <a:t> </a:t>
              </a:r>
              <a:r>
                <a:rPr kumimoji="1" lang="en-US" altLang="ja-JP" sz="1600" i="1" dirty="0" err="1" smtClean="0">
                  <a:latin typeface="Times New Roman"/>
                  <a:cs typeface="Times New Roman"/>
                </a:rPr>
                <a:t>M</a:t>
              </a:r>
              <a:r>
                <a:rPr kumimoji="1" lang="en-US" altLang="ja-JP" sz="1600" baseline="-25000" dirty="0" err="1" smtClean="0">
                  <a:latin typeface="Times New Roman"/>
                  <a:cs typeface="Times New Roman"/>
                </a:rPr>
                <a:t>sun</a:t>
              </a:r>
              <a:endParaRPr kumimoji="1" lang="ja-JP" altLang="en-US" sz="1600" baseline="30000" dirty="0">
                <a:latin typeface="Times New Roman"/>
                <a:cs typeface="Times New Roman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770725" y="4806940"/>
              <a:ext cx="216024" cy="74693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1763688" y="6345965"/>
              <a:ext cx="936104" cy="1319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図形グループ 34"/>
          <p:cNvGrpSpPr/>
          <p:nvPr/>
        </p:nvGrpSpPr>
        <p:grpSpPr>
          <a:xfrm rot="5400000">
            <a:off x="1655676" y="4017440"/>
            <a:ext cx="2808312" cy="576064"/>
            <a:chOff x="1391197" y="4623207"/>
            <a:chExt cx="2808312" cy="576064"/>
          </a:xfrm>
        </p:grpSpPr>
        <p:sp>
          <p:nvSpPr>
            <p:cNvPr id="33" name="右矢印 32"/>
            <p:cNvSpPr/>
            <p:nvPr/>
          </p:nvSpPr>
          <p:spPr>
            <a:xfrm>
              <a:off x="1403648" y="4623207"/>
              <a:ext cx="2376264" cy="57606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1391197" y="4720119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Increased</a:t>
              </a:r>
              <a:r>
                <a:rPr kumimoji="1" lang="en-US" altLang="ja-JP" sz="1600" dirty="0" smtClean="0"/>
                <a:t> </a:t>
              </a:r>
              <a:r>
                <a:rPr lang="en-US" altLang="ja-JP" sz="1600" i="1" dirty="0" smtClean="0">
                  <a:latin typeface="Symbol" charset="2"/>
                  <a:cs typeface="Symbol" charset="2"/>
                </a:rPr>
                <a:t>r</a:t>
              </a:r>
              <a:r>
                <a:rPr lang="en-US" altLang="ja-JP" sz="1600" baseline="-25000" dirty="0" smtClean="0">
                  <a:latin typeface="Times New Roman"/>
                  <a:cs typeface="Times New Roman"/>
                </a:rPr>
                <a:t>0</a:t>
              </a:r>
              <a:r>
                <a:rPr lang="en-US" altLang="ja-JP" sz="1600" dirty="0" smtClean="0">
                  <a:latin typeface="Times New Roman"/>
                  <a:cs typeface="Times New Roman"/>
                </a:rPr>
                <a:t> </a:t>
              </a:r>
              <a:r>
                <a:rPr lang="ja-JP" altLang="en-US" sz="1600" dirty="0" smtClean="0">
                  <a:latin typeface="Times New Roman"/>
                  <a:cs typeface="Times New Roman"/>
                  <a:sym typeface="Wingdings"/>
                </a:rPr>
                <a:t></a:t>
              </a:r>
              <a:r>
                <a:rPr lang="en-US" altLang="ja-JP" sz="1600" dirty="0" smtClean="0">
                  <a:latin typeface="Times New Roman"/>
                  <a:cs typeface="Times New Roman"/>
                  <a:sym typeface="Wingdings"/>
                </a:rPr>
                <a:t> smaller </a:t>
              </a:r>
              <a:r>
                <a:rPr lang="en-US" altLang="ja-JP" sz="1600" i="1" dirty="0" err="1" smtClean="0">
                  <a:latin typeface="Times New Roman"/>
                  <a:cs typeface="Times New Roman"/>
                </a:rPr>
                <a:t>M</a:t>
              </a:r>
              <a:r>
                <a:rPr lang="en-US" altLang="ja-JP" sz="1600" baseline="-25000" dirty="0" err="1" smtClean="0">
                  <a:latin typeface="Times New Roman"/>
                  <a:cs typeface="Times New Roman"/>
                </a:rPr>
                <a:t>core</a:t>
              </a:r>
              <a:endParaRPr lang="ja-JP" altLang="en-US" sz="1600" baseline="300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36" name="図形グループ 35"/>
          <p:cNvGrpSpPr/>
          <p:nvPr/>
        </p:nvGrpSpPr>
        <p:grpSpPr>
          <a:xfrm rot="2665517">
            <a:off x="2990637" y="3643749"/>
            <a:ext cx="2808312" cy="576064"/>
            <a:chOff x="1372338" y="4623207"/>
            <a:chExt cx="2808312" cy="576064"/>
          </a:xfrm>
        </p:grpSpPr>
        <p:sp>
          <p:nvSpPr>
            <p:cNvPr id="37" name="右矢印 36"/>
            <p:cNvSpPr/>
            <p:nvPr/>
          </p:nvSpPr>
          <p:spPr>
            <a:xfrm>
              <a:off x="1403648" y="4623207"/>
              <a:ext cx="2376264" cy="57606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372338" y="4738604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Reduced</a:t>
              </a:r>
              <a:r>
                <a:rPr kumimoji="1" lang="en-US" altLang="ja-JP" sz="1600" dirty="0" smtClean="0"/>
                <a:t> </a:t>
              </a:r>
              <a:r>
                <a:rPr lang="en-US" altLang="ja-JP" sz="1600" i="1" dirty="0" err="1" smtClean="0">
                  <a:latin typeface="Times New Roman"/>
                  <a:cs typeface="Times New Roman"/>
                </a:rPr>
                <a:t>v</a:t>
              </a:r>
              <a:r>
                <a:rPr lang="en-US" altLang="ja-JP" sz="1600" baseline="-25000" dirty="0" err="1" smtClean="0">
                  <a:latin typeface="Times New Roman"/>
                  <a:cs typeface="Times New Roman"/>
                </a:rPr>
                <a:t>coll</a:t>
              </a:r>
              <a:r>
                <a:rPr lang="en-US" altLang="ja-JP" sz="1600" dirty="0" smtClean="0">
                  <a:latin typeface="Times New Roman"/>
                  <a:cs typeface="Times New Roman"/>
                </a:rPr>
                <a:t> </a:t>
              </a:r>
              <a:r>
                <a:rPr lang="ja-JP" altLang="en-US" sz="1600" dirty="0" smtClean="0">
                  <a:latin typeface="Times New Roman"/>
                  <a:cs typeface="Times New Roman"/>
                  <a:sym typeface="Wingdings"/>
                </a:rPr>
                <a:t></a:t>
              </a:r>
              <a:r>
                <a:rPr lang="en-US" altLang="ja-JP" sz="1600" dirty="0" smtClean="0">
                  <a:latin typeface="Times New Roman"/>
                  <a:cs typeface="Times New Roman"/>
                  <a:sym typeface="Wingdings"/>
                </a:rPr>
                <a:t> smaller </a:t>
              </a:r>
              <a:r>
                <a:rPr lang="en-US" altLang="ja-JP" sz="1600" i="1" dirty="0" err="1" smtClean="0">
                  <a:latin typeface="Times New Roman"/>
                  <a:cs typeface="Times New Roman"/>
                </a:rPr>
                <a:t>M</a:t>
              </a:r>
              <a:r>
                <a:rPr lang="en-US" altLang="ja-JP" sz="1600" baseline="-25000" dirty="0" err="1" smtClean="0">
                  <a:latin typeface="Times New Roman"/>
                  <a:cs typeface="Times New Roman"/>
                </a:rPr>
                <a:t>core</a:t>
              </a:r>
              <a:endParaRPr lang="ja-JP" altLang="en-US" sz="1600" baseline="30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827584" y="638132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These dependency can be used to confirm cloud-cloud collision scenario.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797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054477"/>
            <a:ext cx="875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Formation of </a:t>
            </a:r>
            <a:r>
              <a:rPr lang="en-US" altLang="ja-JP" dirty="0"/>
              <a:t>m</a:t>
            </a:r>
            <a:r>
              <a:rPr lang="en-US" altLang="ja-JP" dirty="0" smtClean="0"/>
              <a:t>assive </a:t>
            </a:r>
            <a:r>
              <a:rPr lang="en-US" altLang="ja-JP" dirty="0"/>
              <a:t>m</a:t>
            </a:r>
            <a:r>
              <a:rPr lang="en-US" altLang="ja-JP" dirty="0" smtClean="0"/>
              <a:t>olecular </a:t>
            </a:r>
            <a:r>
              <a:rPr lang="en-US" altLang="ja-JP" dirty="0"/>
              <a:t>c</a:t>
            </a:r>
            <a:r>
              <a:rPr lang="en-US" altLang="ja-JP" dirty="0" smtClean="0"/>
              <a:t>loud core is studied by using 3D MHD simulation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altLang="ja-JP" dirty="0"/>
              <a:t> </a:t>
            </a:r>
            <a:r>
              <a:rPr lang="en-US" altLang="ja-JP" dirty="0" smtClean="0"/>
              <a:t>    with self-gravity.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22768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dirty="0" smtClean="0">
                <a:cs typeface="Times New Roman"/>
              </a:rPr>
              <a:t>Shock compression of inhomogeneous cloud generates dense filaments perpendicular to </a:t>
            </a:r>
            <a:r>
              <a:rPr lang="en-US" altLang="ja-JP" i="1" dirty="0" smtClean="0">
                <a:latin typeface="Times New Roman"/>
                <a:cs typeface="Times New Roman"/>
              </a:rPr>
              <a:t>B</a:t>
            </a:r>
            <a:r>
              <a:rPr lang="en-US" altLang="ja-JP" dirty="0" smtClean="0">
                <a:cs typeface="Times New Roman"/>
              </a:rPr>
              <a:t> field.</a:t>
            </a:r>
            <a:endParaRPr lang="ja-JP" altLang="en-US" dirty="0"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1846565"/>
            <a:ext cx="87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We found that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9552" y="298766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dirty="0" smtClean="0">
                <a:cs typeface="Times New Roman"/>
              </a:rPr>
              <a:t>Owing to the strong </a:t>
            </a:r>
            <a:r>
              <a:rPr lang="en-US" altLang="ja-JP" i="1" dirty="0">
                <a:latin typeface="Times New Roman"/>
                <a:cs typeface="Times New Roman"/>
              </a:rPr>
              <a:t>B</a:t>
            </a:r>
            <a:r>
              <a:rPr lang="en-US" altLang="ja-JP" dirty="0" smtClean="0">
                <a:cs typeface="Times New Roman"/>
              </a:rPr>
              <a:t> field (and turbulence), effective Jeans mass of filaments can be huge (</a:t>
            </a:r>
            <a:r>
              <a:rPr lang="en-US" altLang="ja-JP" i="1" dirty="0" err="1" smtClean="0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core</a:t>
            </a:r>
            <a:r>
              <a:rPr lang="en-US" altLang="ja-JP" dirty="0" smtClean="0">
                <a:latin typeface="Times New Roman"/>
                <a:cs typeface="Times New Roman"/>
              </a:rPr>
              <a:t> &gt; 100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sun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cs typeface="Times New Roman"/>
              </a:rPr>
              <a:t>depending on parameters).</a:t>
            </a:r>
            <a:endParaRPr lang="ja-JP" altLang="en-US" dirty="0"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5576" y="37170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altLang="ja-JP" dirty="0" smtClean="0">
                <a:cs typeface="Times New Roman"/>
              </a:rPr>
              <a:t>Smaller initial </a:t>
            </a:r>
            <a:r>
              <a:rPr lang="en-US" altLang="ja-JP" i="1" dirty="0" smtClean="0">
                <a:latin typeface="Times New Roman"/>
                <a:cs typeface="Times New Roman"/>
              </a:rPr>
              <a:t>B</a:t>
            </a:r>
            <a:r>
              <a:rPr lang="en-US" altLang="ja-JP" dirty="0" smtClean="0">
                <a:cs typeface="Times New Roman"/>
              </a:rPr>
              <a:t> field tend to reduce core mass by enhancing density.</a:t>
            </a:r>
            <a:endParaRPr lang="ja-JP" altLang="en-US" dirty="0">
              <a:cs typeface="Times New Roman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5576" y="413978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altLang="ja-JP" dirty="0" smtClean="0">
                <a:cs typeface="Times New Roman"/>
              </a:rPr>
              <a:t>Smaller collision velocity tend to reduce core mass by </a:t>
            </a:r>
            <a:r>
              <a:rPr lang="en-US" altLang="ja-JP" dirty="0" smtClean="0"/>
              <a:t>weakening </a:t>
            </a:r>
            <a:r>
              <a:rPr lang="en-US" altLang="ja-JP" i="1" dirty="0">
                <a:latin typeface="Times New Roman"/>
                <a:cs typeface="Times New Roman"/>
              </a:rPr>
              <a:t>B</a:t>
            </a:r>
            <a:r>
              <a:rPr lang="en-US" altLang="ja-JP" dirty="0" smtClean="0"/>
              <a:t> strength</a:t>
            </a:r>
            <a:r>
              <a:rPr lang="en-US" altLang="ja-JP" dirty="0" smtClean="0">
                <a:cs typeface="Times New Roman"/>
              </a:rPr>
              <a:t>.</a:t>
            </a:r>
            <a:endParaRPr lang="ja-JP" altLang="en-US" dirty="0"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5576" y="457183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altLang="ja-JP" dirty="0" smtClean="0">
                <a:cs typeface="Times New Roman"/>
              </a:rPr>
              <a:t>Larger density leads to smaller core mass and faster formation timescale.</a:t>
            </a:r>
            <a:endParaRPr lang="ja-JP" altLang="en-US" dirty="0">
              <a:cs typeface="Times New Roman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5085184"/>
            <a:ext cx="87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Cloud-cloud collision is a plausible mechanism of massive star (core) formation.</a:t>
            </a:r>
          </a:p>
        </p:txBody>
      </p:sp>
    </p:spTree>
    <p:extLst>
      <p:ext uri="{BB962C8B-B14F-4D97-AF65-F5344CB8AC3E}">
        <p14:creationId xmlns:p14="http://schemas.microsoft.com/office/powerpoint/2010/main" val="284367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今年度の成果</a:t>
            </a:r>
            <a:r>
              <a:rPr lang="en-US" altLang="ja-JP" dirty="0" smtClean="0"/>
              <a:t>/</a:t>
            </a:r>
            <a:r>
              <a:rPr lang="ja-JP" altLang="en-US" dirty="0" smtClean="0"/>
              <a:t>進行中の研究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1052736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XT4 </a:t>
            </a:r>
            <a:r>
              <a:rPr lang="ja-JP" altLang="en-US" dirty="0" smtClean="0"/>
              <a:t>を使用して得られた成果</a:t>
            </a:r>
            <a:r>
              <a:rPr lang="en-US" altLang="ja-JP" dirty="0"/>
              <a:t>/</a:t>
            </a:r>
            <a:r>
              <a:rPr lang="ja-JP" altLang="en-US" dirty="0" smtClean="0"/>
              <a:t>進行中の研究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1547500"/>
            <a:ext cx="821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 3D MHD with </a:t>
            </a:r>
            <a:r>
              <a:rPr lang="ja-JP" altLang="en-US" dirty="0" smtClean="0"/>
              <a:t>輻射加熱</a:t>
            </a:r>
            <a:r>
              <a:rPr lang="en-US" altLang="ja-JP" dirty="0" smtClean="0"/>
              <a:t>/</a:t>
            </a:r>
            <a:r>
              <a:rPr lang="ja-JP" altLang="en-US" dirty="0" smtClean="0"/>
              <a:t>冷却、化学進化、熱伝導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1600" y="1979548"/>
            <a:ext cx="773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Inoue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&amp; </a:t>
            </a:r>
            <a:r>
              <a:rPr kumimoji="1" lang="en-US" altLang="ja-JP" dirty="0" err="1" smtClean="0"/>
              <a:t>Inutsuka</a:t>
            </a:r>
            <a:r>
              <a:rPr kumimoji="1" lang="en-US" altLang="ja-JP" dirty="0" smtClean="0"/>
              <a:t> 2012, </a:t>
            </a:r>
            <a:r>
              <a:rPr kumimoji="1" lang="en-US" altLang="ja-JP" dirty="0" err="1" smtClean="0"/>
              <a:t>ApJ</a:t>
            </a:r>
            <a:r>
              <a:rPr kumimoji="1" lang="en-US" altLang="ja-JP" dirty="0" smtClean="0"/>
              <a:t>, 759, 35;   </a:t>
            </a:r>
            <a:r>
              <a:rPr kumimoji="1" lang="ja-JP" altLang="en-US" dirty="0" smtClean="0"/>
              <a:t>自己重力版も現在まとめ中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2636912"/>
            <a:ext cx="821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 </a:t>
            </a:r>
            <a:r>
              <a:rPr lang="ja-JP" altLang="en-US" dirty="0" smtClean="0"/>
              <a:t>因果的</a:t>
            </a:r>
            <a:r>
              <a:rPr lang="ja-JP" altLang="en-US" dirty="0"/>
              <a:t>磁気</a:t>
            </a:r>
            <a:r>
              <a:rPr lang="ja-JP" altLang="en-US" dirty="0" smtClean="0"/>
              <a:t>抵抗を含めた</a:t>
            </a:r>
            <a:r>
              <a:rPr lang="en-US" altLang="ja-JP" dirty="0" smtClean="0"/>
              <a:t>2</a:t>
            </a:r>
            <a:r>
              <a:rPr lang="ja-JP" altLang="en-US" dirty="0" smtClean="0"/>
              <a:t>次元特殊相対論的</a:t>
            </a:r>
            <a:r>
              <a:rPr lang="en-US" altLang="ja-JP" dirty="0" smtClean="0"/>
              <a:t>MHD </a:t>
            </a:r>
            <a:r>
              <a:rPr lang="ja-JP" altLang="en-US" dirty="0" smtClean="0"/>
              <a:t>による</a:t>
            </a:r>
            <a:endParaRPr lang="en-US" altLang="ja-JP" dirty="0" smtClean="0"/>
          </a:p>
          <a:p>
            <a:pPr>
              <a:buClr>
                <a:schemeClr val="bg2">
                  <a:lumMod val="25000"/>
                </a:schemeClr>
              </a:buClr>
            </a:pPr>
            <a:r>
              <a:rPr lang="en-US" altLang="ja-JP" dirty="0" smtClean="0">
                <a:latin typeface="Times New Roman"/>
                <a:cs typeface="Times New Roman"/>
              </a:rPr>
              <a:t>    </a:t>
            </a:r>
            <a:r>
              <a:rPr lang="ja-JP" altLang="en-US" dirty="0" smtClean="0">
                <a:latin typeface="Times New Roman"/>
                <a:cs typeface="Times New Roman"/>
              </a:rPr>
              <a:t>電磁優勢プラズマのエネルギー開放（パルサー風、ガンマ線バースト）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16496" y="3284984"/>
            <a:ext cx="773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シナリオ</a:t>
            </a:r>
            <a:r>
              <a:rPr lang="en-US" altLang="ja-JP" dirty="0" smtClean="0"/>
              <a:t>:  </a:t>
            </a:r>
            <a:r>
              <a:rPr kumimoji="1" lang="en-US" altLang="ja-JP" dirty="0" smtClean="0"/>
              <a:t>Inoue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2012, </a:t>
            </a:r>
            <a:r>
              <a:rPr kumimoji="1" lang="en-US" altLang="ja-JP" dirty="0" err="1" smtClean="0"/>
              <a:t>ApJ</a:t>
            </a:r>
            <a:r>
              <a:rPr kumimoji="1" lang="en-US" altLang="ja-JP" dirty="0" smtClean="0"/>
              <a:t>, 760, 43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19418" y="3645024"/>
            <a:ext cx="773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2D simulation:  </a:t>
            </a:r>
            <a:r>
              <a:rPr lang="en-US" altLang="ja-JP" dirty="0" err="1" smtClean="0"/>
              <a:t>Takamoto</a:t>
            </a:r>
            <a:r>
              <a:rPr lang="en-US" altLang="ja-JP" dirty="0"/>
              <a:t>,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Inoue &amp; </a:t>
            </a:r>
            <a:r>
              <a:rPr kumimoji="1" lang="en-US" altLang="ja-JP" dirty="0" err="1" smtClean="0"/>
              <a:t>Inutsuka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2012, </a:t>
            </a:r>
            <a:r>
              <a:rPr kumimoji="1" lang="en-US" altLang="ja-JP" dirty="0" err="1" smtClean="0"/>
              <a:t>ApJ</a:t>
            </a:r>
            <a:r>
              <a:rPr kumimoji="1" lang="en-US" altLang="ja-JP" dirty="0" smtClean="0"/>
              <a:t>, 755, 76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16496" y="4005064"/>
            <a:ext cx="773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3</a:t>
            </a:r>
            <a:r>
              <a:rPr lang="en-US" altLang="ja-JP" dirty="0" smtClean="0"/>
              <a:t>D simulation:  </a:t>
            </a:r>
            <a:r>
              <a:rPr lang="en-US" altLang="ja-JP" dirty="0" err="1" smtClean="0"/>
              <a:t>Takamoto</a:t>
            </a:r>
            <a:r>
              <a:rPr lang="en-US" altLang="ja-JP" dirty="0" smtClean="0"/>
              <a:t> &amp; </a:t>
            </a:r>
            <a:r>
              <a:rPr kumimoji="1" lang="en-US" altLang="ja-JP" dirty="0" smtClean="0"/>
              <a:t>Inoue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2013 in prep.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7544" y="4643844"/>
            <a:ext cx="821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 </a:t>
            </a:r>
            <a:r>
              <a:rPr lang="ja-JP" altLang="en-US" dirty="0" smtClean="0"/>
              <a:t>分子雲</a:t>
            </a:r>
            <a:r>
              <a:rPr lang="en-US" altLang="ja-JP" dirty="0" smtClean="0"/>
              <a:t>-</a:t>
            </a:r>
            <a:r>
              <a:rPr lang="ja-JP" altLang="en-US" dirty="0" smtClean="0"/>
              <a:t>分子雲衝突による大質量星コア形成の</a:t>
            </a:r>
            <a:r>
              <a:rPr lang="en-US" altLang="ja-JP" dirty="0" smtClean="0"/>
              <a:t> 3D MHD simulation with </a:t>
            </a:r>
            <a:r>
              <a:rPr lang="ja-JP" altLang="en-US" dirty="0" smtClean="0"/>
              <a:t>自己重力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16496" y="5075892"/>
            <a:ext cx="773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今日のテーマ</a:t>
            </a:r>
            <a:r>
              <a:rPr lang="en-US" altLang="ja-JP" dirty="0" smtClean="0"/>
              <a:t>:  </a:t>
            </a:r>
            <a:r>
              <a:rPr kumimoji="1" lang="en-US" altLang="ja-JP" dirty="0" smtClean="0"/>
              <a:t>Inoue, Fukui+ 2013 in prep.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7544" y="5589240"/>
            <a:ext cx="821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 </a:t>
            </a:r>
            <a:r>
              <a:rPr lang="ja-JP" altLang="en-US" dirty="0" smtClean="0"/>
              <a:t>超新星残骸の</a:t>
            </a:r>
            <a:r>
              <a:rPr lang="en-US" altLang="ja-JP" dirty="0" smtClean="0"/>
              <a:t> 3D MHD simulation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16496" y="6011996"/>
            <a:ext cx="910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動径分布したシンクロトロン偏光の起源</a:t>
            </a:r>
            <a:r>
              <a:rPr lang="en-US" altLang="ja-JP" dirty="0" smtClean="0"/>
              <a:t>:</a:t>
            </a:r>
          </a:p>
          <a:p>
            <a:r>
              <a:rPr kumimoji="1" lang="ja-JP" altLang="ja-JP" dirty="0"/>
              <a:t>　</a:t>
            </a:r>
            <a:r>
              <a:rPr lang="ja-JP" altLang="en-US" dirty="0"/>
              <a:t>　</a:t>
            </a:r>
            <a:r>
              <a:rPr kumimoji="1" lang="en-US" altLang="ja-JP" dirty="0" smtClean="0"/>
              <a:t>Inoue, </a:t>
            </a:r>
            <a:r>
              <a:rPr kumimoji="1" lang="en-US" altLang="ja-JP" dirty="0" err="1" smtClean="0"/>
              <a:t>Shimoda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Ohira</a:t>
            </a:r>
            <a:r>
              <a:rPr lang="en-US" altLang="ja-JP" dirty="0"/>
              <a:t> </a:t>
            </a:r>
            <a:r>
              <a:rPr lang="en-US" altLang="ja-JP" dirty="0" smtClean="0"/>
              <a:t>&amp; Yamazaki</a:t>
            </a:r>
            <a:r>
              <a:rPr kumimoji="1" lang="en-US" altLang="ja-JP" dirty="0" smtClean="0"/>
              <a:t> 2013 in prep.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42900" y="4567644"/>
            <a:ext cx="8446586" cy="945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21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Isothermal MHD Shock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4602" y="1115452"/>
            <a:ext cx="841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Cloud-cloud collision scenario is characterized by large collision velocity </a:t>
            </a:r>
            <a:r>
              <a:rPr lang="en-US" altLang="ja-JP" dirty="0" smtClean="0">
                <a:latin typeface="Times New Roman"/>
                <a:cs typeface="Times New Roman"/>
              </a:rPr>
              <a:t>&gt; 10 km/s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2290" y="1475492"/>
            <a:ext cx="841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ja-JP" altLang="en-US" dirty="0" smtClean="0">
                <a:latin typeface="+mj-lt"/>
                <a:cs typeface="Times New Roman"/>
                <a:sym typeface="Wingdings"/>
              </a:rPr>
              <a:t></a:t>
            </a:r>
            <a:r>
              <a:rPr lang="en-US" altLang="ja-JP" dirty="0" smtClean="0">
                <a:latin typeface="+mj-lt"/>
                <a:cs typeface="Times New Roman"/>
                <a:sym typeface="Wingdings"/>
              </a:rPr>
              <a:t> High Mach number shock is inevitably induced and expected to play crucial role.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7718" y="1979548"/>
            <a:ext cx="841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According to the isothermal MHD shock jump condition: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8512" y="2712285"/>
            <a:ext cx="31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 if                   ,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960096"/>
              </p:ext>
            </p:extLst>
          </p:nvPr>
        </p:nvGraphicFramePr>
        <p:xfrm>
          <a:off x="2411760" y="2687638"/>
          <a:ext cx="116522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" name="数式" r:id="rId3" imgW="698500" imgH="241300" progId="Equation.3">
                  <p:embed/>
                </p:oleObj>
              </mc:Choice>
              <mc:Fallback>
                <p:oleObj name="数式" r:id="rId3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2687638"/>
                        <a:ext cx="116522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641838"/>
              </p:ext>
            </p:extLst>
          </p:nvPr>
        </p:nvGraphicFramePr>
        <p:xfrm>
          <a:off x="6643836" y="2837552"/>
          <a:ext cx="9525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" name="数式" r:id="rId5" imgW="571500" imgH="431800" progId="Equation.3">
                  <p:embed/>
                </p:oleObj>
              </mc:Choice>
              <mc:Fallback>
                <p:oleObj name="数式" r:id="rId5" imgW="571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43836" y="2837552"/>
                        <a:ext cx="952500" cy="719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798158"/>
              </p:ext>
            </p:extLst>
          </p:nvPr>
        </p:nvGraphicFramePr>
        <p:xfrm>
          <a:off x="1331640" y="2744788"/>
          <a:ext cx="8461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" name="数式" r:id="rId7" imgW="508000" imgH="215900" progId="Equation.3">
                  <p:embed/>
                </p:oleObj>
              </mc:Choice>
              <mc:Fallback>
                <p:oleObj name="数式" r:id="rId7" imgW="508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1640" y="2744788"/>
                        <a:ext cx="846138" cy="36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4572000" y="2979196"/>
            <a:ext cx="31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</a:pPr>
            <a:r>
              <a:rPr lang="en-US" altLang="ja-JP" dirty="0" smtClean="0"/>
              <a:t>Sonic Mach number: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2000" y="240456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ubscript 0: </a:t>
            </a:r>
            <a:r>
              <a:rPr kumimoji="1" lang="en-US" altLang="ja-JP" dirty="0" err="1" smtClean="0"/>
              <a:t>preshock</a:t>
            </a:r>
            <a:r>
              <a:rPr kumimoji="1" lang="en-US" altLang="ja-JP" dirty="0" smtClean="0"/>
              <a:t>,  1: </a:t>
            </a:r>
            <a:r>
              <a:rPr kumimoji="1" lang="en-US" altLang="ja-JP" dirty="0" err="1" smtClean="0"/>
              <a:t>postshock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8512" y="3792405"/>
            <a:ext cx="31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 if                   ,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36969"/>
              </p:ext>
            </p:extLst>
          </p:nvPr>
        </p:nvGraphicFramePr>
        <p:xfrm>
          <a:off x="2418978" y="3757613"/>
          <a:ext cx="150495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" name="数式" r:id="rId9" imgW="901700" imgH="254000" progId="Equation.3">
                  <p:embed/>
                </p:oleObj>
              </mc:Choice>
              <mc:Fallback>
                <p:oleObj name="数式" r:id="rId9" imgW="901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8978" y="3757613"/>
                        <a:ext cx="1504950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460988"/>
              </p:ext>
            </p:extLst>
          </p:nvPr>
        </p:nvGraphicFramePr>
        <p:xfrm>
          <a:off x="1331640" y="3824288"/>
          <a:ext cx="8461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" name="数式" r:id="rId11" imgW="508000" imgH="215900" progId="Equation.3">
                  <p:embed/>
                </p:oleObj>
              </mc:Choice>
              <mc:Fallback>
                <p:oleObj name="数式" r:id="rId11" imgW="508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31640" y="3824288"/>
                        <a:ext cx="846138" cy="36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204833"/>
              </p:ext>
            </p:extLst>
          </p:nvPr>
        </p:nvGraphicFramePr>
        <p:xfrm>
          <a:off x="6717764" y="3605069"/>
          <a:ext cx="230663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" name="数式" r:id="rId13" imgW="1384300" imgH="469900" progId="Equation.3">
                  <p:embed/>
                </p:oleObj>
              </mc:Choice>
              <mc:Fallback>
                <p:oleObj name="数式" r:id="rId13" imgW="1384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17764" y="3605069"/>
                        <a:ext cx="2306637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4572000" y="3787611"/>
            <a:ext cx="31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</a:pPr>
            <a:r>
              <a:rPr lang="en-US" altLang="ja-JP" dirty="0" smtClean="0"/>
              <a:t>Alfven Mach number: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3608" y="5059521"/>
            <a:ext cx="31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charset="2"/>
              <a:buChar char="ü"/>
            </a:pPr>
            <a:r>
              <a:rPr lang="en-US" altLang="ja-JP" dirty="0" smtClean="0"/>
              <a:t> 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691451"/>
              </p:ext>
            </p:extLst>
          </p:nvPr>
        </p:nvGraphicFramePr>
        <p:xfrm>
          <a:off x="1352287" y="4902364"/>
          <a:ext cx="1695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8" name="数式" r:id="rId15" imgW="1016000" imgH="444500" progId="Equation.3">
                  <p:embed/>
                </p:oleObj>
              </mc:Choice>
              <mc:Fallback>
                <p:oleObj name="数式" r:id="rId15" imgW="1016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52287" y="4902364"/>
                        <a:ext cx="169545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378096"/>
              </p:ext>
            </p:extLst>
          </p:nvPr>
        </p:nvGraphicFramePr>
        <p:xfrm>
          <a:off x="3101800" y="4797152"/>
          <a:ext cx="4854576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" name="数式" r:id="rId17" imgW="2908300" imgH="508000" progId="Equation.3">
                  <p:embed/>
                </p:oleObj>
              </mc:Choice>
              <mc:Fallback>
                <p:oleObj name="数式" r:id="rId17" imgW="2908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101800" y="4797152"/>
                        <a:ext cx="4854576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1331640" y="573023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The e</a:t>
            </a:r>
            <a:r>
              <a:rPr lang="en-US" altLang="ja-JP" dirty="0" smtClean="0">
                <a:solidFill>
                  <a:srgbClr val="FF0000"/>
                </a:solidFill>
              </a:rPr>
              <a:t>ffect of magnetic field on the shock jump is almost always important!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814211"/>
              </p:ext>
            </p:extLst>
          </p:nvPr>
        </p:nvGraphicFramePr>
        <p:xfrm>
          <a:off x="2411760" y="3087276"/>
          <a:ext cx="118586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" name="数式" r:id="rId19" imgW="711200" imgH="241300" progId="Equation.3">
                  <p:embed/>
                </p:oleObj>
              </mc:Choice>
              <mc:Fallback>
                <p:oleObj name="数式" r:id="rId19" imgW="711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11760" y="3087276"/>
                        <a:ext cx="1185863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378778"/>
              </p:ext>
            </p:extLst>
          </p:nvPr>
        </p:nvGraphicFramePr>
        <p:xfrm>
          <a:off x="2411760" y="4170363"/>
          <a:ext cx="26892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" name="数式" r:id="rId21" imgW="1612900" imgH="254000" progId="Equation.3">
                  <p:embed/>
                </p:oleObj>
              </mc:Choice>
              <mc:Fallback>
                <p:oleObj name="数式" r:id="rId21" imgW="1612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11760" y="4170363"/>
                        <a:ext cx="2689225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7272019" y="118465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~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836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en-US" altLang="ja-JP" dirty="0" err="1"/>
              <a:t>Richtmyer-Meshkov</a:t>
            </a:r>
            <a:r>
              <a:rPr lang="en-US" altLang="ja-JP" dirty="0"/>
              <a:t> Instability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7647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Molecular clouds are</a:t>
            </a:r>
            <a:r>
              <a:rPr lang="en-US" altLang="ja-JP" dirty="0"/>
              <a:t> </a:t>
            </a:r>
            <a:r>
              <a:rPr lang="en-US" altLang="ja-JP" dirty="0" smtClean="0"/>
              <a:t>characterized by supersonic turbulence.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1520" y="1412776"/>
            <a:ext cx="897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</a:t>
            </a:r>
            <a:r>
              <a:rPr lang="en-US" altLang="ja-JP" dirty="0"/>
              <a:t>W</a:t>
            </a:r>
            <a:r>
              <a:rPr lang="en-US" altLang="ja-JP" dirty="0" smtClean="0"/>
              <a:t>hat happens when shock sweeps fluctuating density field?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3829" y="170080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/>
              <a:t>D</a:t>
            </a:r>
            <a:r>
              <a:rPr lang="en-US" altLang="ja-JP" dirty="0" smtClean="0"/>
              <a:t>ynamics of a shocked dense blob in molecular cloud:</a:t>
            </a:r>
            <a:endParaRPr kumimoji="1" lang="ja-JP" altLang="en-US" dirty="0"/>
          </a:p>
        </p:txBody>
      </p:sp>
      <p:sp>
        <p:nvSpPr>
          <p:cNvPr id="24" name="フリーフォーム 23"/>
          <p:cNvSpPr/>
          <p:nvPr/>
        </p:nvSpPr>
        <p:spPr>
          <a:xfrm flipH="1">
            <a:off x="2771799" y="2351683"/>
            <a:ext cx="45719" cy="1800200"/>
          </a:xfrm>
          <a:custGeom>
            <a:avLst/>
            <a:gdLst>
              <a:gd name="connsiteX0" fmla="*/ 0 w 0"/>
              <a:gd name="connsiteY0" fmla="*/ 0 h 1887359"/>
              <a:gd name="connsiteX1" fmla="*/ 0 w 0"/>
              <a:gd name="connsiteY1" fmla="*/ 1887359 h 188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87359">
                <a:moveTo>
                  <a:pt x="0" y="0"/>
                </a:moveTo>
                <a:lnTo>
                  <a:pt x="0" y="1887359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1319545" y="2710879"/>
            <a:ext cx="1133173" cy="12007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152047" y="2757702"/>
            <a:ext cx="1061209" cy="10819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4374887" y="2318300"/>
            <a:ext cx="629161" cy="1905591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115616" y="22076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995936" y="22076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471673" y="1991643"/>
            <a:ext cx="80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shock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141905" y="2855739"/>
            <a:ext cx="148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d</a:t>
            </a:r>
            <a:r>
              <a:rPr lang="en-US" altLang="ja-JP" dirty="0" smtClean="0"/>
              <a:t>ense blob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18928" y="385455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72127" y="400786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H="1">
            <a:off x="2331368" y="2711723"/>
            <a:ext cx="486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2392805" y="2270383"/>
            <a:ext cx="55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Times New Roman"/>
                <a:cs typeface="Times New Roman"/>
              </a:rPr>
              <a:t>v</a:t>
            </a:r>
            <a:r>
              <a:rPr kumimoji="1" lang="en-US" altLang="ja-JP" baseline="-25000" dirty="0" err="1" smtClean="0">
                <a:latin typeface="Times New Roman"/>
                <a:cs typeface="Times New Roman"/>
              </a:rPr>
              <a:t>sh</a:t>
            </a:r>
            <a:endParaRPr kumimoji="1" lang="ja-JP" altLang="en-US" baseline="-25000" dirty="0">
              <a:latin typeface="Times New Roman"/>
              <a:cs typeface="Times New Roman"/>
            </a:endParaRPr>
          </a:p>
        </p:txBody>
      </p:sp>
      <p:sp>
        <p:nvSpPr>
          <p:cNvPr id="54" name="フリーフォーム 53"/>
          <p:cNvSpPr/>
          <p:nvPr/>
        </p:nvSpPr>
        <p:spPr>
          <a:xfrm>
            <a:off x="4839509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/>
          <p:cNvSpPr/>
          <p:nvPr/>
        </p:nvSpPr>
        <p:spPr>
          <a:xfrm>
            <a:off x="4991909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/>
          <p:cNvSpPr/>
          <p:nvPr/>
        </p:nvSpPr>
        <p:spPr>
          <a:xfrm>
            <a:off x="5144309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図形グループ 69"/>
          <p:cNvGrpSpPr/>
          <p:nvPr/>
        </p:nvGrpSpPr>
        <p:grpSpPr>
          <a:xfrm>
            <a:off x="2178968" y="3359795"/>
            <a:ext cx="304800" cy="792088"/>
            <a:chOff x="2178968" y="5193196"/>
            <a:chExt cx="304800" cy="252028"/>
          </a:xfrm>
        </p:grpSpPr>
        <p:cxnSp>
          <p:nvCxnSpPr>
            <p:cNvPr id="39" name="直線矢印コネクタ 38"/>
            <p:cNvCxnSpPr/>
            <p:nvPr/>
          </p:nvCxnSpPr>
          <p:spPr>
            <a:xfrm flipV="1">
              <a:off x="2178968" y="5193196"/>
              <a:ext cx="0" cy="252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 flipV="1">
              <a:off x="2331368" y="5193196"/>
              <a:ext cx="0" cy="252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 flipV="1">
              <a:off x="2483768" y="5193196"/>
              <a:ext cx="0" cy="252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テキスト ボックス 61"/>
          <p:cNvSpPr txBox="1"/>
          <p:nvPr/>
        </p:nvSpPr>
        <p:spPr>
          <a:xfrm>
            <a:off x="516151" y="1052736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clouds are expected to be </a:t>
            </a:r>
            <a:r>
              <a:rPr lang="en-US" altLang="ja-JP" dirty="0" smtClean="0"/>
              <a:t>inhomogeneous due to turbulent mixing/compression.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72" name="フリーフォーム 71"/>
          <p:cNvSpPr/>
          <p:nvPr/>
        </p:nvSpPr>
        <p:spPr>
          <a:xfrm>
            <a:off x="6967176" y="2330395"/>
            <a:ext cx="504056" cy="1905591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372200" y="22076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351449" y="400786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75" name="フリーフォーム 74"/>
          <p:cNvSpPr/>
          <p:nvPr/>
        </p:nvSpPr>
        <p:spPr>
          <a:xfrm>
            <a:off x="7318831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/>
          <p:cNvSpPr/>
          <p:nvPr/>
        </p:nvSpPr>
        <p:spPr>
          <a:xfrm>
            <a:off x="7471231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/>
          <p:cNvSpPr/>
          <p:nvPr/>
        </p:nvSpPr>
        <p:spPr>
          <a:xfrm>
            <a:off x="7623631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7692534" y="3107486"/>
            <a:ext cx="316895" cy="2638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矢印コネクタ 80"/>
          <p:cNvCxnSpPr/>
          <p:nvPr/>
        </p:nvCxnSpPr>
        <p:spPr>
          <a:xfrm flipH="1">
            <a:off x="4013840" y="2649007"/>
            <a:ext cx="486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 flipH="1">
            <a:off x="4572000" y="3009047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8" name="右矢印 107"/>
          <p:cNvSpPr/>
          <p:nvPr/>
        </p:nvSpPr>
        <p:spPr>
          <a:xfrm rot="3161107">
            <a:off x="4910579" y="2930200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右矢印 108"/>
          <p:cNvSpPr/>
          <p:nvPr/>
        </p:nvSpPr>
        <p:spPr>
          <a:xfrm rot="18414410">
            <a:off x="4858381" y="3548001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707758" y="4007867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/>
          <p:cNvCxnSpPr/>
          <p:nvPr/>
        </p:nvCxnSpPr>
        <p:spPr>
          <a:xfrm flipV="1">
            <a:off x="707758" y="3585111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043608" y="380253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x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563742" y="322507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4019564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shock</a:t>
            </a:r>
            <a:endParaRPr kumimoji="1" lang="ja-JP" altLang="en-US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6588224" y="200093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shock</a:t>
            </a:r>
            <a:endParaRPr kumimoji="1" lang="ja-JP" altLang="en-US" dirty="0"/>
          </a:p>
        </p:txBody>
      </p:sp>
      <p:grpSp>
        <p:nvGrpSpPr>
          <p:cNvPr id="78" name="図形グループ 77"/>
          <p:cNvGrpSpPr/>
          <p:nvPr/>
        </p:nvGrpSpPr>
        <p:grpSpPr>
          <a:xfrm>
            <a:off x="4499992" y="3347700"/>
            <a:ext cx="1584176" cy="2385556"/>
            <a:chOff x="4572000" y="3707740"/>
            <a:chExt cx="1584176" cy="2385556"/>
          </a:xfrm>
        </p:grpSpPr>
        <p:cxnSp>
          <p:nvCxnSpPr>
            <p:cNvPr id="79" name="直線コネクタ 78"/>
            <p:cNvCxnSpPr/>
            <p:nvPr/>
          </p:nvCxnSpPr>
          <p:spPr>
            <a:xfrm flipV="1">
              <a:off x="5244262" y="5013176"/>
              <a:ext cx="623882" cy="10801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 flipV="1">
              <a:off x="4716015" y="5601336"/>
              <a:ext cx="784667" cy="2418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>
            <a:xfrm flipV="1">
              <a:off x="5563809" y="5321906"/>
              <a:ext cx="350762" cy="26609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>
            <a:xfrm>
              <a:off x="4943529" y="5264923"/>
              <a:ext cx="508773" cy="263842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 flipH="1">
              <a:off x="4716015" y="5252828"/>
              <a:ext cx="216025" cy="347267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flipH="1">
              <a:off x="5736223" y="5373216"/>
              <a:ext cx="216025" cy="347267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/>
            <p:cNvCxnSpPr/>
            <p:nvPr/>
          </p:nvCxnSpPr>
          <p:spPr>
            <a:xfrm>
              <a:off x="5623775" y="5637620"/>
              <a:ext cx="109368" cy="71332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正方形/長方形 87"/>
            <p:cNvSpPr/>
            <p:nvPr/>
          </p:nvSpPr>
          <p:spPr>
            <a:xfrm>
              <a:off x="4644008" y="3707740"/>
              <a:ext cx="360040" cy="3600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 flipH="1">
              <a:off x="4572000" y="4067780"/>
              <a:ext cx="72008" cy="12541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/>
            <p:nvPr/>
          </p:nvCxnSpPr>
          <p:spPr>
            <a:xfrm>
              <a:off x="4991909" y="4067780"/>
              <a:ext cx="1164267" cy="8733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/>
          <p:cNvSpPr txBox="1"/>
          <p:nvPr/>
        </p:nvSpPr>
        <p:spPr>
          <a:xfrm>
            <a:off x="4633664" y="4427820"/>
            <a:ext cx="281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</a:t>
            </a:r>
            <a:r>
              <a:rPr kumimoji="1" lang="en-US" altLang="ja-JP" dirty="0" smtClean="0"/>
              <a:t>blique shock</a:t>
            </a:r>
            <a:endParaRPr kumimoji="1" lang="ja-JP" altLang="en-US" dirty="0"/>
          </a:p>
        </p:txBody>
      </p:sp>
      <p:sp>
        <p:nvSpPr>
          <p:cNvPr id="57" name="右矢印 56"/>
          <p:cNvSpPr/>
          <p:nvPr/>
        </p:nvSpPr>
        <p:spPr>
          <a:xfrm rot="3161107">
            <a:off x="7534256" y="2893915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右矢印 57"/>
          <p:cNvSpPr/>
          <p:nvPr/>
        </p:nvSpPr>
        <p:spPr>
          <a:xfrm rot="18414410">
            <a:off x="7482058" y="3511716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44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テキスト ボックス 63"/>
          <p:cNvSpPr txBox="1"/>
          <p:nvPr/>
        </p:nvSpPr>
        <p:spPr>
          <a:xfrm>
            <a:off x="1927783" y="591579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Richtmyer-Meshkov</a:t>
            </a:r>
            <a:r>
              <a:rPr lang="en-US" altLang="ja-JP" dirty="0" smtClean="0"/>
              <a:t> Instability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7647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Molecular clouds are</a:t>
            </a:r>
            <a:r>
              <a:rPr lang="en-US" altLang="ja-JP" dirty="0"/>
              <a:t> </a:t>
            </a:r>
            <a:r>
              <a:rPr lang="en-US" altLang="ja-JP" dirty="0" smtClean="0"/>
              <a:t>characterized by supersonic turbulence.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1520" y="1412776"/>
            <a:ext cx="897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</a:t>
            </a:r>
            <a:r>
              <a:rPr lang="en-US" altLang="ja-JP" dirty="0"/>
              <a:t>W</a:t>
            </a:r>
            <a:r>
              <a:rPr lang="en-US" altLang="ja-JP" dirty="0" smtClean="0"/>
              <a:t>hat happens when shock sweeps fluctuating density field?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3829" y="170080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/>
              <a:t>D</a:t>
            </a:r>
            <a:r>
              <a:rPr lang="en-US" altLang="ja-JP" dirty="0" smtClean="0"/>
              <a:t>ynamics of a shocked dense </a:t>
            </a:r>
            <a:r>
              <a:rPr lang="en-US" altLang="ja-JP" dirty="0"/>
              <a:t>blob in molecular cloud:</a:t>
            </a:r>
            <a:endParaRPr kumimoji="1" lang="ja-JP" altLang="en-US" dirty="0"/>
          </a:p>
        </p:txBody>
      </p:sp>
      <p:sp>
        <p:nvSpPr>
          <p:cNvPr id="24" name="フリーフォーム 23"/>
          <p:cNvSpPr/>
          <p:nvPr/>
        </p:nvSpPr>
        <p:spPr>
          <a:xfrm flipH="1">
            <a:off x="2771799" y="2351683"/>
            <a:ext cx="45719" cy="1800200"/>
          </a:xfrm>
          <a:custGeom>
            <a:avLst/>
            <a:gdLst>
              <a:gd name="connsiteX0" fmla="*/ 0 w 0"/>
              <a:gd name="connsiteY0" fmla="*/ 0 h 1887359"/>
              <a:gd name="connsiteX1" fmla="*/ 0 w 0"/>
              <a:gd name="connsiteY1" fmla="*/ 1887359 h 188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87359">
                <a:moveTo>
                  <a:pt x="0" y="0"/>
                </a:moveTo>
                <a:lnTo>
                  <a:pt x="0" y="1887359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1319545" y="2710879"/>
            <a:ext cx="1133173" cy="12007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152047" y="2757702"/>
            <a:ext cx="1061209" cy="10819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4374887" y="2318300"/>
            <a:ext cx="629161" cy="1905591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115616" y="22076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995936" y="22076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141905" y="2855739"/>
            <a:ext cx="148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d</a:t>
            </a:r>
            <a:r>
              <a:rPr lang="en-US" altLang="ja-JP" dirty="0" smtClean="0"/>
              <a:t>ense blob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18928" y="385455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72127" y="400786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H="1">
            <a:off x="2331368" y="2711723"/>
            <a:ext cx="486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2392805" y="2270383"/>
            <a:ext cx="55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Times New Roman"/>
                <a:cs typeface="Times New Roman"/>
              </a:rPr>
              <a:t>v</a:t>
            </a:r>
            <a:r>
              <a:rPr kumimoji="1" lang="en-US" altLang="ja-JP" baseline="-25000" dirty="0" err="1" smtClean="0">
                <a:latin typeface="Times New Roman"/>
                <a:cs typeface="Times New Roman"/>
              </a:rPr>
              <a:t>sh</a:t>
            </a:r>
            <a:endParaRPr kumimoji="1" lang="ja-JP" altLang="en-US" baseline="-25000" dirty="0">
              <a:latin typeface="Times New Roman"/>
              <a:cs typeface="Times New Roman"/>
            </a:endParaRPr>
          </a:p>
        </p:txBody>
      </p:sp>
      <p:sp>
        <p:nvSpPr>
          <p:cNvPr id="54" name="フリーフォーム 53"/>
          <p:cNvSpPr/>
          <p:nvPr/>
        </p:nvSpPr>
        <p:spPr>
          <a:xfrm>
            <a:off x="4839509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/>
          <p:cNvSpPr/>
          <p:nvPr/>
        </p:nvSpPr>
        <p:spPr>
          <a:xfrm>
            <a:off x="4991909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/>
          <p:cNvSpPr/>
          <p:nvPr/>
        </p:nvSpPr>
        <p:spPr>
          <a:xfrm>
            <a:off x="5144309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図形グループ 69"/>
          <p:cNvGrpSpPr/>
          <p:nvPr/>
        </p:nvGrpSpPr>
        <p:grpSpPr>
          <a:xfrm>
            <a:off x="2178968" y="3359795"/>
            <a:ext cx="304800" cy="792088"/>
            <a:chOff x="2178968" y="5193196"/>
            <a:chExt cx="304800" cy="252028"/>
          </a:xfrm>
        </p:grpSpPr>
        <p:cxnSp>
          <p:nvCxnSpPr>
            <p:cNvPr id="39" name="直線矢印コネクタ 38"/>
            <p:cNvCxnSpPr/>
            <p:nvPr/>
          </p:nvCxnSpPr>
          <p:spPr>
            <a:xfrm flipV="1">
              <a:off x="2178968" y="5193196"/>
              <a:ext cx="0" cy="252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 flipV="1">
              <a:off x="2331368" y="5193196"/>
              <a:ext cx="0" cy="252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 flipV="1">
              <a:off x="2483768" y="5193196"/>
              <a:ext cx="0" cy="252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テキスト ボックス 61"/>
          <p:cNvSpPr txBox="1"/>
          <p:nvPr/>
        </p:nvSpPr>
        <p:spPr>
          <a:xfrm>
            <a:off x="516151" y="1052736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clouds are expected to be </a:t>
            </a:r>
            <a:r>
              <a:rPr lang="en-US" altLang="ja-JP" dirty="0" smtClean="0"/>
              <a:t>inhomogeneous due to turbulent mixing/compression.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72" name="フリーフォーム 71"/>
          <p:cNvSpPr/>
          <p:nvPr/>
        </p:nvSpPr>
        <p:spPr>
          <a:xfrm>
            <a:off x="6967176" y="2330395"/>
            <a:ext cx="504056" cy="1905591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372200" y="22076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351449" y="400786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75" name="フリーフォーム 74"/>
          <p:cNvSpPr/>
          <p:nvPr/>
        </p:nvSpPr>
        <p:spPr>
          <a:xfrm>
            <a:off x="7318831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/>
          <p:cNvSpPr/>
          <p:nvPr/>
        </p:nvSpPr>
        <p:spPr>
          <a:xfrm>
            <a:off x="7471231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/>
          <p:cNvSpPr/>
          <p:nvPr/>
        </p:nvSpPr>
        <p:spPr>
          <a:xfrm>
            <a:off x="7623631" y="2567145"/>
            <a:ext cx="404753" cy="1423630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7692534" y="3107486"/>
            <a:ext cx="316895" cy="2638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矢印コネクタ 80"/>
          <p:cNvCxnSpPr/>
          <p:nvPr/>
        </p:nvCxnSpPr>
        <p:spPr>
          <a:xfrm flipH="1">
            <a:off x="4013840" y="2649007"/>
            <a:ext cx="486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 flipH="1">
            <a:off x="4572000" y="3009047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8" name="右矢印 107"/>
          <p:cNvSpPr/>
          <p:nvPr/>
        </p:nvSpPr>
        <p:spPr>
          <a:xfrm rot="3161107">
            <a:off x="4910579" y="2930200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右矢印 108"/>
          <p:cNvSpPr/>
          <p:nvPr/>
        </p:nvSpPr>
        <p:spPr>
          <a:xfrm rot="18414410">
            <a:off x="4858381" y="3548001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/>
          <p:cNvSpPr/>
          <p:nvPr/>
        </p:nvSpPr>
        <p:spPr>
          <a:xfrm flipH="1">
            <a:off x="2771799" y="4437112"/>
            <a:ext cx="45719" cy="1800200"/>
          </a:xfrm>
          <a:custGeom>
            <a:avLst/>
            <a:gdLst>
              <a:gd name="connsiteX0" fmla="*/ 0 w 0"/>
              <a:gd name="connsiteY0" fmla="*/ 0 h 1887359"/>
              <a:gd name="connsiteX1" fmla="*/ 0 w 0"/>
              <a:gd name="connsiteY1" fmla="*/ 1887359 h 188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87359">
                <a:moveTo>
                  <a:pt x="0" y="0"/>
                </a:moveTo>
                <a:lnTo>
                  <a:pt x="0" y="1887359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1319545" y="4796308"/>
            <a:ext cx="1133173" cy="12007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4152047" y="4843131"/>
            <a:ext cx="1061209" cy="10819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/>
          <p:cNvSpPr/>
          <p:nvPr/>
        </p:nvSpPr>
        <p:spPr>
          <a:xfrm>
            <a:off x="4374887" y="4403729"/>
            <a:ext cx="629161" cy="1905591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115616" y="42930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995936" y="42930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141905" y="4941168"/>
            <a:ext cx="148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d</a:t>
            </a:r>
            <a:r>
              <a:rPr lang="en-US" altLang="ja-JP" dirty="0" smtClean="0"/>
              <a:t>ense blob</a:t>
            </a:r>
            <a:endParaRPr kumimoji="1" lang="ja-JP" altLang="en-US" dirty="0"/>
          </a:p>
        </p:txBody>
      </p:sp>
      <p:cxnSp>
        <p:nvCxnSpPr>
          <p:cNvPr id="66" name="直線矢印コネクタ 65"/>
          <p:cNvCxnSpPr/>
          <p:nvPr/>
        </p:nvCxnSpPr>
        <p:spPr>
          <a:xfrm flipH="1">
            <a:off x="2331368" y="4797152"/>
            <a:ext cx="486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2392805" y="4355812"/>
            <a:ext cx="55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Times New Roman"/>
                <a:cs typeface="Times New Roman"/>
              </a:rPr>
              <a:t>v</a:t>
            </a:r>
            <a:r>
              <a:rPr kumimoji="1" lang="en-US" altLang="ja-JP" baseline="-25000" dirty="0" err="1" smtClean="0">
                <a:latin typeface="Times New Roman"/>
                <a:cs typeface="Times New Roman"/>
              </a:rPr>
              <a:t>sh</a:t>
            </a:r>
            <a:endParaRPr kumimoji="1" lang="ja-JP" altLang="en-US" baseline="-25000" dirty="0">
              <a:latin typeface="Times New Roman"/>
              <a:cs typeface="Times New Roman"/>
            </a:endParaRPr>
          </a:p>
        </p:txBody>
      </p:sp>
      <p:sp>
        <p:nvSpPr>
          <p:cNvPr id="89" name="フリーフォーム 88"/>
          <p:cNvSpPr/>
          <p:nvPr/>
        </p:nvSpPr>
        <p:spPr>
          <a:xfrm>
            <a:off x="6967176" y="4415824"/>
            <a:ext cx="504056" cy="1905591"/>
          </a:xfrm>
          <a:custGeom>
            <a:avLst/>
            <a:gdLst>
              <a:gd name="connsiteX0" fmla="*/ 0 w 629161"/>
              <a:gd name="connsiteY0" fmla="*/ 0 h 2409647"/>
              <a:gd name="connsiteX1" fmla="*/ 166174 w 629161"/>
              <a:gd name="connsiteY1" fmla="*/ 462937 h 2409647"/>
              <a:gd name="connsiteX2" fmla="*/ 629086 w 629161"/>
              <a:gd name="connsiteY2" fmla="*/ 1163278 h 2409647"/>
              <a:gd name="connsiteX3" fmla="*/ 201782 w 629161"/>
              <a:gd name="connsiteY3" fmla="*/ 1922970 h 2409647"/>
              <a:gd name="connsiteX4" fmla="*/ 94956 w 629161"/>
              <a:gd name="connsiteY4" fmla="*/ 2409647 h 240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1" h="2409647">
                <a:moveTo>
                  <a:pt x="0" y="0"/>
                </a:moveTo>
                <a:cubicBezTo>
                  <a:pt x="30663" y="134528"/>
                  <a:pt x="61326" y="269057"/>
                  <a:pt x="166174" y="462937"/>
                </a:cubicBezTo>
                <a:cubicBezTo>
                  <a:pt x="271022" y="656817"/>
                  <a:pt x="623151" y="919939"/>
                  <a:pt x="629086" y="1163278"/>
                </a:cubicBezTo>
                <a:cubicBezTo>
                  <a:pt x="635021" y="1406617"/>
                  <a:pt x="290804" y="1715242"/>
                  <a:pt x="201782" y="1922970"/>
                </a:cubicBezTo>
                <a:cubicBezTo>
                  <a:pt x="112760" y="2130698"/>
                  <a:pt x="94956" y="2409647"/>
                  <a:pt x="94956" y="240964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6372200" y="42930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7339354" y="599990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cxnSp>
        <p:nvCxnSpPr>
          <p:cNvPr id="98" name="直線矢印コネクタ 97"/>
          <p:cNvCxnSpPr/>
          <p:nvPr/>
        </p:nvCxnSpPr>
        <p:spPr>
          <a:xfrm flipH="1">
            <a:off x="4013840" y="4734436"/>
            <a:ext cx="486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/>
          <p:nvPr/>
        </p:nvCxnSpPr>
        <p:spPr>
          <a:xfrm flipH="1">
            <a:off x="4572000" y="509447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図形グループ 8"/>
          <p:cNvGrpSpPr/>
          <p:nvPr/>
        </p:nvGrpSpPr>
        <p:grpSpPr>
          <a:xfrm>
            <a:off x="2267744" y="6006390"/>
            <a:ext cx="206732" cy="206732"/>
            <a:chOff x="2206884" y="6404886"/>
            <a:chExt cx="206732" cy="206732"/>
          </a:xfrm>
        </p:grpSpPr>
        <p:cxnSp>
          <p:nvCxnSpPr>
            <p:cNvPr id="6" name="直線コネクタ 5"/>
            <p:cNvCxnSpPr>
              <a:stCxn id="3" idx="7"/>
              <a:endCxn id="3" idx="3"/>
            </p:cNvCxnSpPr>
            <p:nvPr/>
          </p:nvCxnSpPr>
          <p:spPr>
            <a:xfrm flipH="1">
              <a:off x="2237159" y="6435161"/>
              <a:ext cx="146182" cy="1461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stCxn id="3" idx="1"/>
              <a:endCxn id="3" idx="5"/>
            </p:cNvCxnSpPr>
            <p:nvPr/>
          </p:nvCxnSpPr>
          <p:spPr>
            <a:xfrm>
              <a:off x="2237159" y="6435161"/>
              <a:ext cx="146182" cy="1461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" name="円/楕円 2"/>
            <p:cNvSpPr/>
            <p:nvPr/>
          </p:nvSpPr>
          <p:spPr>
            <a:xfrm>
              <a:off x="2206884" y="6404886"/>
              <a:ext cx="206732" cy="206732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4" name="テキスト ボックス 103"/>
          <p:cNvSpPr txBox="1"/>
          <p:nvPr/>
        </p:nvSpPr>
        <p:spPr>
          <a:xfrm>
            <a:off x="4716016" y="592509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B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grpSp>
        <p:nvGrpSpPr>
          <p:cNvPr id="105" name="図形グループ 104"/>
          <p:cNvGrpSpPr/>
          <p:nvPr/>
        </p:nvGrpSpPr>
        <p:grpSpPr>
          <a:xfrm>
            <a:off x="5055977" y="6015682"/>
            <a:ext cx="206732" cy="206732"/>
            <a:chOff x="2206884" y="6404886"/>
            <a:chExt cx="206732" cy="206732"/>
          </a:xfrm>
        </p:grpSpPr>
        <p:cxnSp>
          <p:nvCxnSpPr>
            <p:cNvPr id="106" name="直線コネクタ 105"/>
            <p:cNvCxnSpPr>
              <a:stCxn id="110" idx="7"/>
              <a:endCxn id="110" idx="3"/>
            </p:cNvCxnSpPr>
            <p:nvPr/>
          </p:nvCxnSpPr>
          <p:spPr>
            <a:xfrm flipH="1">
              <a:off x="2237159" y="6435161"/>
              <a:ext cx="146182" cy="1461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>
              <a:stCxn id="110" idx="1"/>
              <a:endCxn id="110" idx="5"/>
            </p:cNvCxnSpPr>
            <p:nvPr/>
          </p:nvCxnSpPr>
          <p:spPr>
            <a:xfrm>
              <a:off x="2237159" y="6435161"/>
              <a:ext cx="146182" cy="1461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円/楕円 109"/>
            <p:cNvSpPr/>
            <p:nvPr/>
          </p:nvSpPr>
          <p:spPr>
            <a:xfrm>
              <a:off x="2206884" y="6404886"/>
              <a:ext cx="206732" cy="206732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アーチ 9"/>
          <p:cNvSpPr/>
          <p:nvPr/>
        </p:nvSpPr>
        <p:spPr>
          <a:xfrm rot="5400000">
            <a:off x="6799417" y="4955291"/>
            <a:ext cx="1286852" cy="845141"/>
          </a:xfrm>
          <a:prstGeom prst="blockArc">
            <a:avLst>
              <a:gd name="adj1" fmla="val 11415448"/>
              <a:gd name="adj2" fmla="val 21412978"/>
              <a:gd name="adj3" fmla="val 234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12" name="図形グループ 111"/>
          <p:cNvGrpSpPr/>
          <p:nvPr/>
        </p:nvGrpSpPr>
        <p:grpSpPr>
          <a:xfrm>
            <a:off x="7668344" y="6090493"/>
            <a:ext cx="206732" cy="206732"/>
            <a:chOff x="2206884" y="6404886"/>
            <a:chExt cx="206732" cy="206732"/>
          </a:xfrm>
        </p:grpSpPr>
        <p:cxnSp>
          <p:nvCxnSpPr>
            <p:cNvPr id="115" name="直線コネクタ 114"/>
            <p:cNvCxnSpPr>
              <a:stCxn id="117" idx="7"/>
              <a:endCxn id="117" idx="3"/>
            </p:cNvCxnSpPr>
            <p:nvPr/>
          </p:nvCxnSpPr>
          <p:spPr>
            <a:xfrm flipH="1">
              <a:off x="2237159" y="6435161"/>
              <a:ext cx="146182" cy="1461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>
              <a:stCxn id="117" idx="1"/>
              <a:endCxn id="117" idx="5"/>
            </p:cNvCxnSpPr>
            <p:nvPr/>
          </p:nvCxnSpPr>
          <p:spPr>
            <a:xfrm>
              <a:off x="2237159" y="6435161"/>
              <a:ext cx="146182" cy="1461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7" name="円/楕円 116"/>
            <p:cNvSpPr/>
            <p:nvPr/>
          </p:nvSpPr>
          <p:spPr>
            <a:xfrm>
              <a:off x="2206884" y="6404886"/>
              <a:ext cx="206732" cy="206732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" name="直線矢印コネクタ 12"/>
          <p:cNvCxnSpPr/>
          <p:nvPr/>
        </p:nvCxnSpPr>
        <p:spPr>
          <a:xfrm>
            <a:off x="707758" y="4007867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/>
          <p:cNvCxnSpPr/>
          <p:nvPr/>
        </p:nvCxnSpPr>
        <p:spPr>
          <a:xfrm flipV="1">
            <a:off x="707758" y="3585111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043608" y="380253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x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563742" y="322507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cxnSp>
        <p:nvCxnSpPr>
          <p:cNvPr id="120" name="直線矢印コネクタ 119"/>
          <p:cNvCxnSpPr/>
          <p:nvPr/>
        </p:nvCxnSpPr>
        <p:spPr>
          <a:xfrm>
            <a:off x="695663" y="614531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 flipV="1">
            <a:off x="695663" y="572256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テキスト ボックス 121"/>
          <p:cNvSpPr txBox="1"/>
          <p:nvPr/>
        </p:nvSpPr>
        <p:spPr>
          <a:xfrm>
            <a:off x="1031513" y="59399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x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551647" y="536252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latin typeface="Times New Roman"/>
                <a:cs typeface="Times New Roman"/>
              </a:rPr>
              <a:t>z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6588224" y="200093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shock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23782" y="6444044"/>
            <a:ext cx="81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Shocked dense blob becomes filament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that is perpendicular to </a:t>
            </a:r>
            <a:r>
              <a:rPr lang="en-US" altLang="ja-JP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US" altLang="ja-JP" dirty="0" smtClean="0">
                <a:solidFill>
                  <a:srgbClr val="FF0000"/>
                </a:solidFill>
              </a:rPr>
              <a:t> field.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471673" y="1991643"/>
            <a:ext cx="80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shock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019564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shock</a:t>
            </a:r>
            <a:endParaRPr kumimoji="1" lang="ja-JP" altLang="en-US" dirty="0"/>
          </a:p>
        </p:txBody>
      </p:sp>
      <p:sp>
        <p:nvSpPr>
          <p:cNvPr id="80" name="右矢印 79"/>
          <p:cNvSpPr/>
          <p:nvPr/>
        </p:nvSpPr>
        <p:spPr>
          <a:xfrm rot="3161107">
            <a:off x="7534256" y="2893915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右矢印 82"/>
          <p:cNvSpPr/>
          <p:nvPr/>
        </p:nvSpPr>
        <p:spPr>
          <a:xfrm rot="18414410">
            <a:off x="7482058" y="3511716"/>
            <a:ext cx="360040" cy="1533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86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611560" y="163266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charset="2"/>
              <a:buChar char="ü"/>
            </a:pPr>
            <a:r>
              <a:rPr lang="en-US" altLang="ja-JP" dirty="0" smtClean="0"/>
              <a:t>〈</a:t>
            </a:r>
            <a:r>
              <a:rPr lang="en-US" altLang="ja-JP" i="1" dirty="0" smtClean="0">
                <a:latin typeface="Times New Roman"/>
                <a:cs typeface="Times New Roman"/>
              </a:rPr>
              <a:t>n</a:t>
            </a:r>
            <a:r>
              <a:rPr lang="en-US" altLang="ja-JP" dirty="0" smtClean="0"/>
              <a:t>〉=</a:t>
            </a:r>
            <a:r>
              <a:rPr lang="en-US" altLang="ja-JP" dirty="0" smtClean="0">
                <a:latin typeface="Times New Roman"/>
                <a:cs typeface="Times New Roman"/>
              </a:rPr>
              <a:t>300 cm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-3 </a:t>
            </a:r>
            <a:r>
              <a:rPr lang="en-US" altLang="ja-JP" dirty="0" smtClean="0"/>
              <a:t>+ fluctuations with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P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log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i="1" baseline="-25000" dirty="0" smtClean="0">
                <a:latin typeface="Times New Roman"/>
                <a:cs typeface="Times New Roman"/>
              </a:rPr>
              <a:t>n</a:t>
            </a:r>
            <a:r>
              <a:rPr lang="en-US" altLang="ja-JP" dirty="0" smtClean="0">
                <a:latin typeface="Times New Roman"/>
                <a:cs typeface="Times New Roman"/>
              </a:rPr>
              <a:t>(k) ∝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-4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i="1" dirty="0" err="1" smtClean="0">
                <a:latin typeface="Times New Roman"/>
                <a:cs typeface="Times New Roman"/>
              </a:rPr>
              <a:t>n</a:t>
            </a:r>
            <a:r>
              <a:rPr lang="en-US" altLang="ja-JP" i="1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/</a:t>
            </a:r>
            <a:r>
              <a:rPr lang="en-US" altLang="ja-JP" dirty="0"/>
              <a:t>〈</a:t>
            </a:r>
            <a:r>
              <a:rPr lang="en-US" altLang="ja-JP" i="1" dirty="0">
                <a:latin typeface="Times New Roman"/>
                <a:cs typeface="Times New Roman"/>
              </a:rPr>
              <a:t>n</a:t>
            </a:r>
            <a:r>
              <a:rPr lang="en-US" altLang="ja-JP" dirty="0"/>
              <a:t>〉</a:t>
            </a:r>
            <a:r>
              <a:rPr lang="en-US" altLang="ja-JP" i="1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= 0.43</a:t>
            </a:r>
            <a:endParaRPr lang="en-US" altLang="ja-JP" baseline="30000" dirty="0" smtClean="0">
              <a:latin typeface="Times New Roman"/>
              <a:cs typeface="Times New Roman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82688" y="1979548"/>
            <a:ext cx="683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↑ </a:t>
            </a:r>
            <a:r>
              <a:rPr lang="en-US" altLang="ja-JP" dirty="0" smtClean="0">
                <a:cs typeface="Times New Roman"/>
              </a:rPr>
              <a:t>typical density spectrum in supersonic MHD turbulence </a:t>
            </a:r>
            <a:r>
              <a:rPr lang="en-US" altLang="ja-JP" sz="1600" dirty="0" smtClean="0">
                <a:cs typeface="Times New Roman"/>
              </a:rPr>
              <a:t>(Beresnyak+05)</a:t>
            </a:r>
            <a:endParaRPr lang="en-US" altLang="ja-JP" sz="1600" baseline="30000" dirty="0">
              <a:latin typeface="Times New Roman"/>
              <a:cs typeface="Times New Roman"/>
            </a:endParaRPr>
          </a:p>
        </p:txBody>
      </p:sp>
      <p:pic>
        <p:nvPicPr>
          <p:cNvPr id="8" name="図 7" descr="in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86724"/>
            <a:ext cx="5472672" cy="43986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86836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Setting of Simulation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2594" y="860902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Isothermal (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c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s</a:t>
            </a:r>
            <a:r>
              <a:rPr lang="en-US" altLang="ja-JP" dirty="0" smtClean="0">
                <a:latin typeface="Times New Roman"/>
                <a:cs typeface="Times New Roman"/>
              </a:rPr>
              <a:t> = 0.2 km/s </a:t>
            </a:r>
            <a:r>
              <a:rPr lang="en-US" altLang="ja-JP" dirty="0" smtClean="0"/>
              <a:t>) 3D MHD simulation in 3D box with self-gravity.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11560" y="231539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charset="2"/>
              <a:buChar char="ü"/>
            </a:pPr>
            <a:r>
              <a:rPr lang="en-US" altLang="ja-JP" dirty="0" smtClean="0"/>
              <a:t>Converging flows along </a:t>
            </a:r>
            <a:r>
              <a:rPr lang="en-US" altLang="ja-JP" i="1" dirty="0" smtClean="0">
                <a:latin typeface="Times New Roman"/>
                <a:cs typeface="Times New Roman"/>
              </a:rPr>
              <a:t>x</a:t>
            </a:r>
            <a:r>
              <a:rPr lang="en-US" altLang="ja-JP" dirty="0" smtClean="0">
                <a:latin typeface="Times New Roman"/>
                <a:cs typeface="Times New Roman"/>
              </a:rPr>
              <a:t>-</a:t>
            </a:r>
            <a:r>
              <a:rPr lang="en-US" altLang="ja-JP" dirty="0" smtClean="0">
                <a:cs typeface="Times New Roman"/>
              </a:rPr>
              <a:t>axis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cs typeface="Times New Roman"/>
              </a:rPr>
              <a:t>with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v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coll</a:t>
            </a:r>
            <a:r>
              <a:rPr lang="en-US" altLang="ja-JP" dirty="0" smtClean="0">
                <a:latin typeface="Times New Roman"/>
                <a:cs typeface="Times New Roman"/>
              </a:rPr>
              <a:t> = 10 km/s, </a:t>
            </a:r>
            <a:r>
              <a:rPr lang="en-US" altLang="ja-JP" dirty="0" smtClean="0">
                <a:cs typeface="Times New Roman"/>
              </a:rPr>
              <a:t>which collide head on at center.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1560" y="2661816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charset="2"/>
              <a:buChar char="ü"/>
            </a:pPr>
            <a:r>
              <a:rPr lang="en-US" altLang="ja-JP" i="1" dirty="0" smtClean="0">
                <a:latin typeface="Times New Roman"/>
                <a:cs typeface="Times New Roman"/>
              </a:rPr>
              <a:t>B</a:t>
            </a:r>
            <a:r>
              <a:rPr lang="en-US" altLang="ja-JP" dirty="0" smtClean="0">
                <a:latin typeface="Times New Roman"/>
                <a:cs typeface="Times New Roman"/>
              </a:rPr>
              <a:t> = 20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err="1" smtClean="0">
                <a:latin typeface="Times New Roman"/>
                <a:cs typeface="Times New Roman"/>
              </a:rPr>
              <a:t>G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+mj-lt"/>
                <a:cs typeface="Times New Roman"/>
              </a:rPr>
              <a:t>in </a:t>
            </a:r>
            <a:r>
              <a:rPr lang="en-US" altLang="ja-JP" i="1" dirty="0" smtClean="0">
                <a:latin typeface="Times New Roman"/>
                <a:cs typeface="Times New Roman"/>
              </a:rPr>
              <a:t>y-z</a:t>
            </a:r>
            <a:r>
              <a:rPr lang="en-US" altLang="ja-JP" dirty="0" smtClean="0">
                <a:latin typeface="+mj-lt"/>
                <a:cs typeface="Times New Roman"/>
              </a:rPr>
              <a:t> plane</a:t>
            </a:r>
            <a:endParaRPr lang="en-US" altLang="ja-JP" baseline="30000" dirty="0" smtClean="0">
              <a:latin typeface="Times New Roman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8472" y="119675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Wingdings" charset="2"/>
              <a:buChar char="l"/>
            </a:pPr>
            <a:r>
              <a:rPr lang="en-US" altLang="ja-JP" dirty="0" smtClean="0"/>
              <a:t> </a:t>
            </a:r>
            <a:r>
              <a:rPr lang="en-US" altLang="ja-JP" dirty="0" err="1" smtClean="0"/>
              <a:t>Fiducial</a:t>
            </a:r>
            <a:r>
              <a:rPr lang="en-US" altLang="ja-JP" dirty="0" smtClean="0"/>
              <a:t> setting</a:t>
            </a:r>
            <a:endParaRPr lang="en-US" altLang="ja-JP" dirty="0" smtClean="0">
              <a:latin typeface="Times New Roman"/>
              <a:cs typeface="Times New Roman"/>
            </a:endParaRPr>
          </a:p>
        </p:txBody>
      </p:sp>
      <p:pic>
        <p:nvPicPr>
          <p:cNvPr id="6" name="図 5" descr="スクリーンショット 2012-12-04 16.27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29000"/>
            <a:ext cx="1282505" cy="307137"/>
          </a:xfrm>
          <a:prstGeom prst="rect">
            <a:avLst/>
          </a:prstGeom>
        </p:spPr>
      </p:pic>
      <p:pic>
        <p:nvPicPr>
          <p:cNvPr id="7" name="図 6" descr="スクリーンショット 2012-12-04 16.30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36137"/>
            <a:ext cx="746170" cy="2232248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 flipV="1">
            <a:off x="4499992" y="6309320"/>
            <a:ext cx="953124" cy="268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36096" y="6021288"/>
            <a:ext cx="432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i="1" dirty="0" smtClean="0">
                <a:latin typeface="Times New Roman"/>
                <a:cs typeface="Times New Roman"/>
              </a:rPr>
              <a:t>x</a:t>
            </a:r>
            <a:endParaRPr kumimoji="1" lang="ja-JP" altLang="en-US" sz="2200" i="1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44208" y="3707740"/>
            <a:ext cx="27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Volume = (8 pc)</a:t>
            </a:r>
            <a:r>
              <a:rPr kumimoji="1" lang="en-US" altLang="ja-JP" baseline="30000" dirty="0" smtClean="0">
                <a:latin typeface="Times New Roman"/>
                <a:cs typeface="Times New Roman"/>
              </a:rPr>
              <a:t>3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右矢印 2"/>
          <p:cNvSpPr/>
          <p:nvPr/>
        </p:nvSpPr>
        <p:spPr>
          <a:xfrm rot="20826834">
            <a:off x="4148921" y="5201545"/>
            <a:ext cx="648072" cy="576064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0114293">
            <a:off x="4863574" y="5064045"/>
            <a:ext cx="648072" cy="576064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 rot="20752027">
            <a:off x="4115050" y="524210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Times New Roman"/>
                <a:cs typeface="Times New Roman"/>
              </a:rPr>
              <a:t>v</a:t>
            </a:r>
            <a:r>
              <a:rPr lang="en-US" altLang="ja-JP" baseline="-25000" dirty="0" err="1">
                <a:latin typeface="Times New Roman"/>
                <a:cs typeface="Times New Roman"/>
              </a:rPr>
              <a:t>flow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rot="20752027">
            <a:off x="4944953" y="508575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Times New Roman"/>
                <a:cs typeface="Times New Roman"/>
              </a:rPr>
              <a:t>v</a:t>
            </a:r>
            <a:r>
              <a:rPr lang="en-US" altLang="ja-JP" baseline="-25000" dirty="0" err="1">
                <a:latin typeface="Times New Roman"/>
                <a:cs typeface="Times New Roman"/>
              </a:rPr>
              <a:t>flow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44208" y="4139788"/>
            <a:ext cx="27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/>
                <a:cs typeface="Times New Roman"/>
              </a:rPr>
              <a:t>Resolution: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dirty="0" err="1" smtClean="0">
                <a:latin typeface="Times New Roman"/>
                <a:cs typeface="Times New Roman"/>
              </a:rPr>
              <a:t>x</a:t>
            </a:r>
            <a:r>
              <a:rPr lang="en-US" altLang="ja-JP" dirty="0" smtClean="0">
                <a:latin typeface="Times New Roman"/>
                <a:cs typeface="Times New Roman"/>
              </a:rPr>
              <a:t> = 8 pc/512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884368" y="44371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/>
                <a:cs typeface="Times New Roman"/>
              </a:rPr>
              <a:t>= 0.015 pc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695579"/>
            <a:ext cx="5328592" cy="57577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2594" y="90872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Result of </a:t>
            </a:r>
            <a:r>
              <a:rPr lang="en-US" altLang="ja-JP" dirty="0" err="1" smtClean="0"/>
              <a:t>fiducial</a:t>
            </a:r>
            <a:r>
              <a:rPr lang="en-US" altLang="ja-JP" dirty="0"/>
              <a:t> </a:t>
            </a:r>
            <a:r>
              <a:rPr lang="en-US" altLang="ja-JP" dirty="0" smtClean="0"/>
              <a:t>model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03648" y="5805264"/>
            <a:ext cx="7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dirty="0" smtClean="0"/>
              <a:t>Only shocked dense gas (</a:t>
            </a:r>
            <a:r>
              <a:rPr lang="en-US" altLang="ja-JP" dirty="0" smtClean="0">
                <a:latin typeface="Times New Roman"/>
                <a:cs typeface="Times New Roman"/>
              </a:rPr>
              <a:t>n &gt; 10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3</a:t>
            </a:r>
            <a:r>
              <a:rPr lang="en-US" altLang="ja-JP" dirty="0" smtClean="0">
                <a:latin typeface="Times New Roman"/>
                <a:cs typeface="Times New Roman"/>
              </a:rPr>
              <a:t> cm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-3</a:t>
            </a:r>
            <a:r>
              <a:rPr lang="en-US" altLang="ja-JP" dirty="0" smtClean="0"/>
              <a:t>) is shown.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03648" y="6228020"/>
            <a:ext cx="74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dirty="0" smtClean="0"/>
              <a:t>Complex of filaments are formed as expected.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99792" y="126876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3D structure of number density</a:t>
            </a:r>
            <a:endParaRPr kumimoji="1" lang="ja-JP" altLang="en-US" dirty="0"/>
          </a:p>
        </p:txBody>
      </p:sp>
      <p:pic>
        <p:nvPicPr>
          <p:cNvPr id="9" name="図 8" descr="スクリーンショット 2012-12-04 14.34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60240"/>
            <a:ext cx="1263444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CC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565" y="1436404"/>
            <a:ext cx="6056455" cy="4679985"/>
          </a:xfrm>
          <a:prstGeom prst="rect">
            <a:avLst/>
          </a:prstGeom>
        </p:spPr>
      </p:pic>
      <p:pic>
        <p:nvPicPr>
          <p:cNvPr id="5" name="図 4" descr="WO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1" y="1433271"/>
            <a:ext cx="6056455" cy="46799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2594" y="1052736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Result of </a:t>
            </a:r>
            <a:r>
              <a:rPr lang="en-US" altLang="ja-JP" dirty="0" err="1" smtClean="0"/>
              <a:t>fiducial</a:t>
            </a:r>
            <a:r>
              <a:rPr lang="en-US" altLang="ja-JP" dirty="0"/>
              <a:t> </a:t>
            </a:r>
            <a:r>
              <a:rPr lang="en-US" altLang="ja-JP" dirty="0" smtClean="0"/>
              <a:t>model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1600" y="6105391"/>
            <a:ext cx="7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ja-JP" dirty="0" smtClean="0"/>
              <a:t>Gravity seems to make thickness of filaments uniform (</a:t>
            </a:r>
            <a:r>
              <a:rPr kumimoji="1" lang="en-US" altLang="ja-JP" dirty="0" smtClean="0">
                <a:latin typeface="Times New Roman"/>
                <a:cs typeface="Times New Roman"/>
              </a:rPr>
              <a:t>~ 0.1 pc</a:t>
            </a:r>
            <a:r>
              <a:rPr kumimoji="1" lang="en-US" altLang="ja-JP" dirty="0" smtClean="0"/>
              <a:t>)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14847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Column density with self-gravity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4048" y="148478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Column density w/o self-gravity 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83568" y="1854116"/>
            <a:ext cx="1368152" cy="350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076056" y="1869014"/>
            <a:ext cx="1368152" cy="350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547664" y="5538057"/>
            <a:ext cx="1368152" cy="350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083606" y="5517232"/>
            <a:ext cx="1368152" cy="350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4211" y="3294276"/>
            <a:ext cx="399143" cy="854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461451" y="3284984"/>
            <a:ext cx="399143" cy="854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271873" y="2204864"/>
            <a:ext cx="399143" cy="854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8673076" y="2204864"/>
            <a:ext cx="399143" cy="854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19010" y="5469414"/>
            <a:ext cx="97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y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[ pc ]</a:t>
            </a:r>
            <a:endParaRPr kumimoji="1" lang="ja-JP" altLang="en-US" sz="1400" dirty="0">
              <a:latin typeface="Times New Roman"/>
              <a:cs typeface="Times New Roman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35688" y="5468852"/>
            <a:ext cx="97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y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[ pc ]</a:t>
            </a:r>
            <a:endParaRPr kumimoji="1" lang="ja-JP" altLang="en-US" sz="1400" dirty="0">
              <a:latin typeface="Times New Roman"/>
              <a:cs typeface="Times New Roman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-212258" y="3437103"/>
            <a:ext cx="97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z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[ pc ]</a:t>
            </a:r>
            <a:endParaRPr kumimoji="1" lang="ja-JP" altLang="en-US" sz="1400" dirty="0">
              <a:latin typeface="Times New Roman"/>
              <a:cs typeface="Times New Roman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4231930" y="3437103"/>
            <a:ext cx="97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/>
                <a:cs typeface="Times New Roman"/>
              </a:rPr>
              <a:t>z</a:t>
            </a:r>
            <a:r>
              <a:rPr kumimoji="1" lang="en-US" altLang="ja-JP" sz="1400" dirty="0" smtClean="0">
                <a:latin typeface="Times New Roman"/>
                <a:cs typeface="Times New Roman"/>
              </a:rPr>
              <a:t> [ pc ]</a:t>
            </a:r>
            <a:endParaRPr kumimoji="1" lang="ja-JP" altLang="en-US" sz="1400" dirty="0">
              <a:latin typeface="Times New Roman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3645171" y="2376962"/>
            <a:ext cx="161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Times New Roman"/>
                <a:cs typeface="Times New Roman"/>
              </a:rPr>
              <a:t>L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og [ </a:t>
            </a:r>
            <a:r>
              <a:rPr kumimoji="1" lang="en-US" altLang="ja-JP" sz="1600" i="1" dirty="0" smtClean="0">
                <a:latin typeface="Times New Roman"/>
                <a:cs typeface="Times New Roman"/>
              </a:rPr>
              <a:t>N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 (cm</a:t>
            </a:r>
            <a:r>
              <a:rPr kumimoji="1" lang="en-US" altLang="ja-JP" sz="1600" baseline="30000" dirty="0" smtClean="0">
                <a:latin typeface="Times New Roman"/>
                <a:cs typeface="Times New Roman"/>
              </a:rPr>
              <a:t>-2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) ]</a:t>
            </a:r>
            <a:endParaRPr kumimoji="1" lang="ja-JP" altLang="en-US" sz="1600" dirty="0">
              <a:latin typeface="Times New Roman"/>
              <a:cs typeface="Times New Roman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8034242" y="2411614"/>
            <a:ext cx="161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Times New Roman"/>
                <a:cs typeface="Times New Roman"/>
              </a:rPr>
              <a:t>L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og [ </a:t>
            </a:r>
            <a:r>
              <a:rPr kumimoji="1" lang="en-US" altLang="ja-JP" sz="1600" i="1" dirty="0" smtClean="0">
                <a:latin typeface="Times New Roman"/>
                <a:cs typeface="Times New Roman"/>
              </a:rPr>
              <a:t>N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 (cm</a:t>
            </a:r>
            <a:r>
              <a:rPr kumimoji="1" lang="en-US" altLang="ja-JP" sz="1600" baseline="30000" dirty="0" smtClean="0">
                <a:latin typeface="Times New Roman"/>
                <a:cs typeface="Times New Roman"/>
              </a:rPr>
              <a:t>-2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) ]</a:t>
            </a:r>
            <a:endParaRPr kumimoji="1" lang="ja-JP" altLang="en-US" sz="1600" dirty="0">
              <a:latin typeface="Times New Roman"/>
              <a:cs typeface="Times New Roman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71600" y="5805264"/>
            <a:ext cx="7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dirty="0" smtClean="0"/>
              <a:t>Filamentary structures are formed even w/o self-gravity.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97106" y="6417613"/>
            <a:ext cx="7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ym typeface="Wingdings"/>
              </a:rPr>
              <a:t></a:t>
            </a:r>
            <a:r>
              <a:rPr kumimoji="1" lang="en-US" altLang="ja-JP" dirty="0" smtClean="0">
                <a:sym typeface="Wingdings"/>
              </a:rPr>
              <a:t> Similar to </a:t>
            </a:r>
            <a:r>
              <a:rPr lang="da-DK" altLang="ja-JP" dirty="0" err="1" smtClean="0"/>
              <a:t>Herschel</a:t>
            </a:r>
            <a:r>
              <a:rPr lang="da-DK" altLang="ja-JP" dirty="0" smtClean="0"/>
              <a:t> filaments (</a:t>
            </a:r>
            <a:r>
              <a:rPr lang="nl-NL" altLang="ja-JP" dirty="0" smtClean="0"/>
              <a:t>Arzoumanian+11</a:t>
            </a:r>
            <a:r>
              <a:rPr lang="da-DK" altLang="ja-JP" dirty="0" smtClean="0"/>
              <a:t>)?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603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Mass of Contracting Cores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2594" y="971436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charset="2"/>
              <a:buChar char="p"/>
            </a:pPr>
            <a:r>
              <a:rPr lang="en-US" altLang="ja-JP" dirty="0" smtClean="0"/>
              <a:t> How about the mass of gravitationally contracting cores?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3407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ja-JP" dirty="0" smtClean="0"/>
              <a:t>Procedure for estimating core mass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47664" y="170080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r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9" name="フリーフォーム 8"/>
          <p:cNvSpPr/>
          <p:nvPr/>
        </p:nvSpPr>
        <p:spPr>
          <a:xfrm>
            <a:off x="467544" y="2132856"/>
            <a:ext cx="3240360" cy="2844485"/>
          </a:xfrm>
          <a:custGeom>
            <a:avLst/>
            <a:gdLst>
              <a:gd name="connsiteX0" fmla="*/ 0 w 2999619"/>
              <a:gd name="connsiteY0" fmla="*/ 3112868 h 3596678"/>
              <a:gd name="connsiteX1" fmla="*/ 858762 w 2999619"/>
              <a:gd name="connsiteY1" fmla="*/ 1770297 h 3596678"/>
              <a:gd name="connsiteX2" fmla="*/ 1221619 w 2999619"/>
              <a:gd name="connsiteY2" fmla="*/ 4392 h 3596678"/>
              <a:gd name="connsiteX3" fmla="*/ 1439334 w 2999619"/>
              <a:gd name="connsiteY3" fmla="*/ 2314582 h 3596678"/>
              <a:gd name="connsiteX4" fmla="*/ 1802191 w 2999619"/>
              <a:gd name="connsiteY4" fmla="*/ 246297 h 3596678"/>
              <a:gd name="connsiteX5" fmla="*/ 2467429 w 2999619"/>
              <a:gd name="connsiteY5" fmla="*/ 3004011 h 3596678"/>
              <a:gd name="connsiteX6" fmla="*/ 2999619 w 2999619"/>
              <a:gd name="connsiteY6" fmla="*/ 3596678 h 35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619" h="3596678">
                <a:moveTo>
                  <a:pt x="0" y="3112868"/>
                </a:moveTo>
                <a:cubicBezTo>
                  <a:pt x="327579" y="2700622"/>
                  <a:pt x="655159" y="2288376"/>
                  <a:pt x="858762" y="1770297"/>
                </a:cubicBezTo>
                <a:cubicBezTo>
                  <a:pt x="1062365" y="1252218"/>
                  <a:pt x="1124857" y="-86322"/>
                  <a:pt x="1221619" y="4392"/>
                </a:cubicBezTo>
                <a:cubicBezTo>
                  <a:pt x="1318381" y="95106"/>
                  <a:pt x="1342572" y="2274265"/>
                  <a:pt x="1439334" y="2314582"/>
                </a:cubicBezTo>
                <a:cubicBezTo>
                  <a:pt x="1536096" y="2354899"/>
                  <a:pt x="1630842" y="131392"/>
                  <a:pt x="1802191" y="246297"/>
                </a:cubicBezTo>
                <a:cubicBezTo>
                  <a:pt x="1973540" y="361202"/>
                  <a:pt x="2267858" y="2445614"/>
                  <a:pt x="2467429" y="3004011"/>
                </a:cubicBezTo>
                <a:cubicBezTo>
                  <a:pt x="2667000" y="3562408"/>
                  <a:pt x="2999619" y="3596678"/>
                  <a:pt x="2999619" y="359667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1187624" y="2492896"/>
            <a:ext cx="1368152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83568" y="220486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latin typeface="Symbol" charset="2"/>
                <a:cs typeface="Symbol" charset="2"/>
              </a:rPr>
              <a:t>r</a:t>
            </a:r>
            <a:r>
              <a:rPr kumimoji="1" lang="en-US" altLang="ja-JP" sz="2400" baseline="-25000" dirty="0" err="1" smtClean="0">
                <a:latin typeface="Times New Roman"/>
                <a:cs typeface="Times New Roman"/>
              </a:rPr>
              <a:t>cr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65398" y="1783849"/>
            <a:ext cx="506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1. If local peak density exceeds the threshold value</a:t>
            </a:r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312523"/>
              </p:ext>
            </p:extLst>
          </p:nvPr>
        </p:nvGraphicFramePr>
        <p:xfrm>
          <a:off x="4355976" y="2072625"/>
          <a:ext cx="170815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数式" r:id="rId3" imgW="990600" imgH="444500" progId="Equation.3">
                  <p:embed/>
                </p:oleObj>
              </mc:Choice>
              <mc:Fallback>
                <p:oleObj name="数式" r:id="rId3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5976" y="2072625"/>
                        <a:ext cx="1708150" cy="76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4081422" y="2782669"/>
            <a:ext cx="49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hen we </a:t>
            </a:r>
            <a:r>
              <a:rPr lang="en-US" altLang="ja-JP" dirty="0" smtClean="0"/>
              <a:t>start a mass estimation sequence.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1920" y="3286725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. Identify connected region with density larger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kumimoji="1" lang="en-US" altLang="ja-JP" dirty="0" smtClean="0"/>
              <a:t>than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r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thre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dirty="0" smtClean="0"/>
              <a:t>, which involves the density peak. 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51920" y="4089846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. If identified region has multiple peak, we increase </a:t>
            </a:r>
          </a:p>
          <a:p>
            <a:r>
              <a:rPr lang="en-US" altLang="ja-JP" dirty="0">
                <a:latin typeface="Symbol" charset="2"/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  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r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thre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/>
              <a:t>until the region involves single peak.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683568" y="4256811"/>
            <a:ext cx="230425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1781" y="392762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latin typeface="Symbol" charset="2"/>
                <a:cs typeface="Symbol" charset="2"/>
              </a:rPr>
              <a:t>r</a:t>
            </a:r>
            <a:r>
              <a:rPr kumimoji="1" lang="en-US" altLang="ja-JP" sz="2400" baseline="-25000" dirty="0" err="1" smtClean="0">
                <a:latin typeface="Times New Roman"/>
                <a:cs typeface="Times New Roman"/>
              </a:rPr>
              <a:t>thre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51920" y="4809926"/>
            <a:ext cx="507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4</a:t>
            </a:r>
            <a:r>
              <a:rPr lang="en-US" altLang="ja-JP" dirty="0"/>
              <a:t>. </a:t>
            </a:r>
            <a:r>
              <a:rPr lang="en-US" altLang="ja-JP" dirty="0" smtClean="0"/>
              <a:t>We calculate effective Jeans mass</a:t>
            </a:r>
            <a:endParaRPr kumimoji="1" lang="ja-JP" altLang="en-US" dirty="0"/>
          </a:p>
        </p:txBody>
      </p:sp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758391"/>
              </p:ext>
            </p:extLst>
          </p:nvPr>
        </p:nvGraphicFramePr>
        <p:xfrm>
          <a:off x="4365501" y="5168250"/>
          <a:ext cx="386715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数式" r:id="rId5" imgW="2540000" imgH="482600" progId="Equation.3">
                  <p:embed/>
                </p:oleObj>
              </mc:Choice>
              <mc:Fallback>
                <p:oleObj name="数式" r:id="rId5" imgW="25400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5501" y="5168250"/>
                        <a:ext cx="3867150" cy="735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3851920" y="5951021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5</a:t>
            </a:r>
            <a:r>
              <a:rPr lang="en-US" altLang="ja-JP" dirty="0" smtClean="0"/>
              <a:t>. If the mass in the region is smaller than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 smtClean="0">
                <a:latin typeface="Times New Roman"/>
                <a:cs typeface="Times New Roman"/>
              </a:rPr>
              <a:t>J,eff</a:t>
            </a:r>
            <a:r>
              <a:rPr lang="en-US" altLang="ja-JP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/>
              <a:t>,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we increase </a:t>
            </a:r>
            <a:r>
              <a:rPr lang="en-US" altLang="ja-JP" dirty="0" err="1">
                <a:latin typeface="Symbol" charset="2"/>
                <a:cs typeface="Symbol" charset="2"/>
              </a:rPr>
              <a:t>r</a:t>
            </a:r>
            <a:r>
              <a:rPr lang="en-US" altLang="ja-JP" baseline="-25000" dirty="0" err="1">
                <a:latin typeface="Times New Roman"/>
                <a:cs typeface="Times New Roman"/>
              </a:rPr>
              <a:t>thre</a:t>
            </a:r>
            <a:r>
              <a:rPr lang="en-US" altLang="ja-JP" baseline="-25000" dirty="0">
                <a:latin typeface="Times New Roman"/>
                <a:cs typeface="Times New Roman"/>
              </a:rPr>
              <a:t> </a:t>
            </a:r>
            <a:r>
              <a:rPr lang="en-US" altLang="ja-JP" dirty="0" smtClean="0"/>
              <a:t>and calculate </a:t>
            </a:r>
            <a:r>
              <a:rPr lang="en-US" altLang="ja-JP" i="1" dirty="0" err="1">
                <a:latin typeface="Times New Roman"/>
                <a:cs typeface="Times New Roman"/>
              </a:rPr>
              <a:t>M</a:t>
            </a:r>
            <a:r>
              <a:rPr lang="en-US" altLang="ja-JP" baseline="-25000" dirty="0" err="1">
                <a:latin typeface="Times New Roman"/>
                <a:cs typeface="Times New Roman"/>
              </a:rPr>
              <a:t>J,eff</a:t>
            </a:r>
            <a:r>
              <a:rPr lang="en-US" altLang="ja-JP" baseline="-25000" dirty="0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 </a:t>
            </a:r>
            <a:r>
              <a:rPr lang="en-US" altLang="ja-JP" dirty="0" smtClean="0"/>
              <a:t>again.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/>
        </p:nvCxnSpPr>
        <p:spPr>
          <a:xfrm>
            <a:off x="935877" y="3717032"/>
            <a:ext cx="100811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23528" y="339938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latin typeface="Symbol" charset="2"/>
                <a:cs typeface="Symbol" charset="2"/>
              </a:rPr>
              <a:t>r</a:t>
            </a:r>
            <a:r>
              <a:rPr kumimoji="1" lang="en-US" altLang="ja-JP" sz="2400" baseline="-25000" dirty="0" err="1" smtClean="0">
                <a:latin typeface="Times New Roman"/>
                <a:cs typeface="Times New Roman"/>
              </a:rPr>
              <a:t>thre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1475656" y="3848274"/>
            <a:ext cx="0" cy="300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13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8772</TotalTime>
  <Words>1207</Words>
  <Application>Microsoft Macintosh PowerPoint</Application>
  <PresentationFormat>画面に合わせる (4:3)</PresentationFormat>
  <Paragraphs>181</Paragraphs>
  <Slides>13</Slides>
  <Notes>1</Notes>
  <HiddenSlides>0</HiddenSlides>
  <MMClips>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5" baseType="lpstr">
      <vt:lpstr>Office テーマ</vt:lpstr>
      <vt:lpstr>数式</vt:lpstr>
      <vt:lpstr>Formation of Massive Cores Induced by Cloud-cloud Collision</vt:lpstr>
      <vt:lpstr>今年度の成果/進行中の研究</vt:lpstr>
      <vt:lpstr>Isothermal MHD Shock</vt:lpstr>
      <vt:lpstr>Richtmyer-Meshkov Instability</vt:lpstr>
      <vt:lpstr>Richtmyer-Meshkov Instability</vt:lpstr>
      <vt:lpstr>Setting of Simulation</vt:lpstr>
      <vt:lpstr>Result</vt:lpstr>
      <vt:lpstr>Result</vt:lpstr>
      <vt:lpstr>Mass of Contracting Cores</vt:lpstr>
      <vt:lpstr>Estimated Mass of Core</vt:lpstr>
      <vt:lpstr>Influence of Initial Parameters</vt:lpstr>
      <vt:lpstr>Influence of Initial B Strength</vt:lpstr>
      <vt:lpstr>Summary</vt:lpstr>
    </vt:vector>
  </TitlesOfParts>
  <Company>国立天文台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井上 剛志</dc:creator>
  <cp:lastModifiedBy>井上 剛志</cp:lastModifiedBy>
  <cp:revision>829</cp:revision>
  <cp:lastPrinted>2010-02-27T06:30:44Z</cp:lastPrinted>
  <dcterms:created xsi:type="dcterms:W3CDTF">2011-12-07T17:14:36Z</dcterms:created>
  <dcterms:modified xsi:type="dcterms:W3CDTF">2012-12-12T00:53:02Z</dcterms:modified>
</cp:coreProperties>
</file>